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_rels/slideLayout12.xml.rels" ContentType="application/vnd.openxmlformats-package.relationships+xml"/>
  <Override PartName="/ppt/slideLayouts/_rels/slideLayout8.xml.rels" ContentType="application/vnd.openxmlformats-package.relationships+xml"/>
  <Override PartName="/ppt/slideLayouts/_rels/slideLayout11.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6.xml.rels" ContentType="application/vnd.openxmlformats-package.relationships+xml"/>
  <Override PartName="/ppt/slideLayouts/_rels/slideLayout9.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1.xml" ContentType="application/vnd.openxmlformats-officedocument.them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19.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26.xml" ContentType="application/vnd.openxmlformats-officedocument.presentationml.slide+xml"/>
  <Override PartName="/ppt/slides/slide18.xml" ContentType="application/vnd.openxmlformats-officedocument.presentationml.slide+xml"/>
  <Override PartName="/ppt/slides/slide35.xml" ContentType="application/vnd.openxmlformats-officedocument.presentationml.slide+xml"/>
  <Override PartName="/ppt/slides/_rels/slide10.xml.rels" ContentType="application/vnd.openxmlformats-package.relationships+xml"/>
  <Override PartName="/ppt/slides/_rels/slide11.xml.rels" ContentType="application/vnd.openxmlformats-package.relationships+xml"/>
  <Override PartName="/ppt/slides/_rels/slide23.xml.rels" ContentType="application/vnd.openxmlformats-package.relationships+xml"/>
  <Override PartName="/ppt/slides/_rels/slide40.xml.rels" ContentType="application/vnd.openxmlformats-package.relationships+xml"/>
  <Override PartName="/ppt/slides/_rels/slide15.xml.rels" ContentType="application/vnd.openxmlformats-package.relationships+xml"/>
  <Override PartName="/ppt/slides/_rels/slide32.xml.rels" ContentType="application/vnd.openxmlformats-package.relationships+xml"/>
  <Override PartName="/ppt/slides/_rels/slide31.xml.rels" ContentType="application/vnd.openxmlformats-package.relationships+xml"/>
  <Override PartName="/ppt/slides/_rels/slide14.xml.rels" ContentType="application/vnd.openxmlformats-package.relationships+xml"/>
  <Override PartName="/ppt/slides/_rels/slide3.xml.rels" ContentType="application/vnd.openxmlformats-package.relationships+xml"/>
  <Override PartName="/ppt/slides/_rels/slide37.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20.xml.rels" ContentType="application/vnd.openxmlformats-package.relationships+xml"/>
  <Override PartName="/ppt/slides/_rels/slide12.xml.rels" ContentType="application/vnd.openxmlformats-package.relationships+xml"/>
  <Override PartName="/ppt/slides/_rels/slide38.xml.rels" ContentType="application/vnd.openxmlformats-package.relationships+xml"/>
  <Override PartName="/ppt/slides/_rels/slide26.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17.xml.rels" ContentType="application/vnd.openxmlformats-package.relationships+xml"/>
  <Override PartName="/ppt/slides/_rels/slide25.xml.rels" ContentType="application/vnd.openxmlformats-package.relationships+xml"/>
  <Override PartName="/ppt/slides/_rels/slide5.xml.rels" ContentType="application/vnd.openxmlformats-package.relationships+xml"/>
  <Override PartName="/ppt/slides/_rels/slide18.xml.rels" ContentType="application/vnd.openxmlformats-package.relationships+xml"/>
  <Override PartName="/ppt/slides/_rels/slide35.xml.rels" ContentType="application/vnd.openxmlformats-package.relationships+xml"/>
  <Override PartName="/ppt/slides/_rels/slide27.xml.rels" ContentType="application/vnd.openxmlformats-package.relationships+xml"/>
  <Override PartName="/ppt/slides/_rels/slide7.xml.rels" ContentType="application/vnd.openxmlformats-package.relationships+xml"/>
  <Override PartName="/ppt/slides/_rels/slide19.xml.rels" ContentType="application/vnd.openxmlformats-package.relationships+xml"/>
  <Override PartName="/ppt/slides/_rels/slide36.xml.rels" ContentType="application/vnd.openxmlformats-package.relationships+xml"/>
  <Override PartName="/ppt/slides/_rels/slide28.xml.rels" ContentType="application/vnd.openxmlformats-package.relationships+xml"/>
  <Override PartName="/ppt/slides/_rels/slide1.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3.xml.rels" ContentType="application/vnd.openxmlformats-package.relationships+xml"/>
  <Override PartName="/ppt/slides/_rels/slide16.xml.rels" ContentType="application/vnd.openxmlformats-package.relationships+xml"/>
  <Override PartName="/ppt/slides/_rels/slide4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30.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9.xml.rels" ContentType="application/vnd.openxmlformats-package.relationships+xml"/>
  <Override PartName="/ppt/slides/slide25.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38.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37.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14.xml" ContentType="application/vnd.openxmlformats-officedocument.presentationml.slide+xml"/>
  <Override PartName="/ppt/slides/slide31.xml" ContentType="application/vnd.openxmlformats-officedocument.presentationml.slide+xml"/>
  <Override PartName="/ppt/slides/slide15.xml" ContentType="application/vnd.openxmlformats-officedocument.presentationml.slide+xml"/>
  <Override PartName="/ppt/slides/slide32.xml" ContentType="application/vnd.openxmlformats-officedocument.presentationml.slide+xml"/>
  <Override PartName="/ppt/slides/slide23.xml" ContentType="application/vnd.openxmlformats-officedocument.presentationml.slide+xml"/>
  <Override PartName="/ppt/slides/slide40.xml" ContentType="application/vnd.openxmlformats-officedocument.presentationml.slide+xml"/>
  <Override PartName="/ppt/slides/slide16.xml" ContentType="application/vnd.openxmlformats-officedocument.presentationml.slide+xml"/>
  <Override PartName="/ppt/slides/slide33.xml" ContentType="application/vnd.openxmlformats-officedocument.presentationml.slide+xml"/>
  <Override PartName="/ppt/slides/slide24.xml" ContentType="application/vnd.openxmlformats-officedocument.presentationml.slide+xml"/>
  <Override PartName="/ppt/slides/slide41.xml" ContentType="application/vnd.openxmlformats-officedocument.presentationml.slide+xml"/>
  <Override PartName="/ppt/media/image9.png" ContentType="image/png"/>
  <Override PartName="/ppt/media/image10.png" ContentType="image/png"/>
  <Override PartName="/ppt/media/image13.png" ContentType="image/png"/>
  <Override PartName="/ppt/media/image21.png" ContentType="image/png"/>
  <Override PartName="/ppt/media/image8.png" ContentType="image/png"/>
  <Override PartName="/ppt/media/image12.png" ContentType="image/png"/>
  <Override PartName="/ppt/media/image20.png" ContentType="image/png"/>
  <Override PartName="/ppt/media/image7.png" ContentType="image/png"/>
  <Override PartName="/ppt/media/image11.png" ContentType="image/png"/>
  <Override PartName="/ppt/media/image6.png" ContentType="image/png"/>
  <Override PartName="/ppt/media/image5.png" ContentType="image/png"/>
  <Override PartName="/ppt/media/image24.jpeg" ContentType="image/jpeg"/>
  <Override PartName="/ppt/media/image19.png" ContentType="image/png"/>
  <Override PartName="/ppt/media/image1.png" ContentType="image/png"/>
  <Override PartName="/ppt/media/image18.png" ContentType="image/png"/>
  <Override PartName="/ppt/media/image17.png" ContentType="image/png"/>
  <Override PartName="/ppt/media/image14.png" ContentType="image/png"/>
  <Override PartName="/ppt/media/image22.png" ContentType="image/png"/>
  <Override PartName="/ppt/media/image16.png" ContentType="image/png"/>
  <Override PartName="/ppt/media/image23.png" ContentType="image/png"/>
  <Override PartName="/ppt/media/image15.png" ContentType="image/png"/>
  <Override PartName="/ppt/media/image2.png" ContentType="image/png"/>
  <Override PartName="/ppt/media/image3.png" ContentType="image/png"/>
  <Override PartName="/ppt/media/image4.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18288000" cy="10287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4E1F623B-1545-47BD-A057-CB54BF21176F}" type="slidenum">
              <a:t>&lt;#&gt;</a:t>
            </a:fld>
          </a:p>
        </p:txBody>
      </p:sp>
      <p:sp>
        <p:nvSpPr>
          <p:cNvPr id="4" name="PlaceHolder 3"/>
          <p:cNvSpPr>
            <a:spLocks noGrp="1"/>
          </p:cNvSpPr>
          <p:nvPr>
            <p:ph type="dt" idx="1"/>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27" name="PlaceHolder 2"/>
          <p:cNvSpPr>
            <a:spLocks noGrp="1"/>
          </p:cNvSpPr>
          <p:nvPr>
            <p:ph/>
          </p:nvPr>
        </p:nvSpPr>
        <p:spPr>
          <a:xfrm>
            <a:off x="914400" y="2406960"/>
            <a:ext cx="1645884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28" name="PlaceHolder 3"/>
          <p:cNvSpPr>
            <a:spLocks noGrp="1"/>
          </p:cNvSpPr>
          <p:nvPr>
            <p:ph/>
          </p:nvPr>
        </p:nvSpPr>
        <p:spPr>
          <a:xfrm>
            <a:off x="914400" y="5523120"/>
            <a:ext cx="1645884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0361ED9B-7900-4B3B-A206-DF18D6B59EF9}"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30" name="PlaceHolder 2"/>
          <p:cNvSpPr>
            <a:spLocks noGrp="1"/>
          </p:cNvSpPr>
          <p:nvPr>
            <p:ph/>
          </p:nvPr>
        </p:nvSpPr>
        <p:spPr>
          <a:xfrm>
            <a:off x="914400" y="2406960"/>
            <a:ext cx="803160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31" name="PlaceHolder 3"/>
          <p:cNvSpPr>
            <a:spLocks noGrp="1"/>
          </p:cNvSpPr>
          <p:nvPr>
            <p:ph/>
          </p:nvPr>
        </p:nvSpPr>
        <p:spPr>
          <a:xfrm>
            <a:off x="9348120" y="2406960"/>
            <a:ext cx="803160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32" name="PlaceHolder 4"/>
          <p:cNvSpPr>
            <a:spLocks noGrp="1"/>
          </p:cNvSpPr>
          <p:nvPr>
            <p:ph/>
          </p:nvPr>
        </p:nvSpPr>
        <p:spPr>
          <a:xfrm>
            <a:off x="914400" y="5523120"/>
            <a:ext cx="803160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33" name="PlaceHolder 5"/>
          <p:cNvSpPr>
            <a:spLocks noGrp="1"/>
          </p:cNvSpPr>
          <p:nvPr>
            <p:ph/>
          </p:nvPr>
        </p:nvSpPr>
        <p:spPr>
          <a:xfrm>
            <a:off x="9348120" y="5523120"/>
            <a:ext cx="803160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2980D6ED-3EA1-4BF4-8AB4-8130745289B6}" type="slidenum">
              <a:t>&lt;#&gt;</a:t>
            </a:fld>
          </a:p>
        </p:txBody>
      </p:sp>
      <p:sp>
        <p:nvSpPr>
          <p:cNvPr id="9" name="PlaceHolder 8"/>
          <p:cNvSpPr>
            <a:spLocks noGrp="1"/>
          </p:cNvSpPr>
          <p:nvPr>
            <p:ph type="dt" idx="1"/>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35" name="PlaceHolder 2"/>
          <p:cNvSpPr>
            <a:spLocks noGrp="1"/>
          </p:cNvSpPr>
          <p:nvPr>
            <p:ph/>
          </p:nvPr>
        </p:nvSpPr>
        <p:spPr>
          <a:xfrm>
            <a:off x="914400" y="2406960"/>
            <a:ext cx="529956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36" name="PlaceHolder 3"/>
          <p:cNvSpPr>
            <a:spLocks noGrp="1"/>
          </p:cNvSpPr>
          <p:nvPr>
            <p:ph/>
          </p:nvPr>
        </p:nvSpPr>
        <p:spPr>
          <a:xfrm>
            <a:off x="6479280" y="2406960"/>
            <a:ext cx="529956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37" name="PlaceHolder 4"/>
          <p:cNvSpPr>
            <a:spLocks noGrp="1"/>
          </p:cNvSpPr>
          <p:nvPr>
            <p:ph/>
          </p:nvPr>
        </p:nvSpPr>
        <p:spPr>
          <a:xfrm>
            <a:off x="12044160" y="2406960"/>
            <a:ext cx="529956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38" name="PlaceHolder 5"/>
          <p:cNvSpPr>
            <a:spLocks noGrp="1"/>
          </p:cNvSpPr>
          <p:nvPr>
            <p:ph/>
          </p:nvPr>
        </p:nvSpPr>
        <p:spPr>
          <a:xfrm>
            <a:off x="914400" y="5523120"/>
            <a:ext cx="529956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39" name="PlaceHolder 6"/>
          <p:cNvSpPr>
            <a:spLocks noGrp="1"/>
          </p:cNvSpPr>
          <p:nvPr>
            <p:ph/>
          </p:nvPr>
        </p:nvSpPr>
        <p:spPr>
          <a:xfrm>
            <a:off x="6479280" y="5523120"/>
            <a:ext cx="529956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40" name="PlaceHolder 7"/>
          <p:cNvSpPr>
            <a:spLocks noGrp="1"/>
          </p:cNvSpPr>
          <p:nvPr>
            <p:ph/>
          </p:nvPr>
        </p:nvSpPr>
        <p:spPr>
          <a:xfrm>
            <a:off x="12044160" y="5523120"/>
            <a:ext cx="529956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9F942FB2-1ACE-41C6-9F18-3D34A4F930A2}" type="slidenum">
              <a:t>&lt;#&gt;</a:t>
            </a:fld>
          </a:p>
        </p:txBody>
      </p:sp>
      <p:sp>
        <p:nvSpPr>
          <p:cNvPr id="11" name="PlaceHolder 10"/>
          <p:cNvSpPr>
            <a:spLocks noGrp="1"/>
          </p:cNvSpPr>
          <p:nvPr>
            <p:ph type="dt" idx="1"/>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6" name="PlaceHolder 2"/>
          <p:cNvSpPr>
            <a:spLocks noGrp="1"/>
          </p:cNvSpPr>
          <p:nvPr>
            <p:ph type="subTitle"/>
          </p:nvPr>
        </p:nvSpPr>
        <p:spPr>
          <a:xfrm>
            <a:off x="914400" y="2406960"/>
            <a:ext cx="16458840" cy="596592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6F5C608D-F0AA-43CE-A37E-F7E849E6980B}"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8" name="PlaceHolder 2"/>
          <p:cNvSpPr>
            <a:spLocks noGrp="1"/>
          </p:cNvSpPr>
          <p:nvPr>
            <p:ph/>
          </p:nvPr>
        </p:nvSpPr>
        <p:spPr>
          <a:xfrm>
            <a:off x="914400" y="2406960"/>
            <a:ext cx="16458840" cy="59659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F39623CE-1D1A-4573-B2EC-99F582FDBC07}"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0" name="PlaceHolder 2"/>
          <p:cNvSpPr>
            <a:spLocks noGrp="1"/>
          </p:cNvSpPr>
          <p:nvPr>
            <p:ph/>
          </p:nvPr>
        </p:nvSpPr>
        <p:spPr>
          <a:xfrm>
            <a:off x="914400" y="2406960"/>
            <a:ext cx="8031600" cy="59659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11" name="PlaceHolder 3"/>
          <p:cNvSpPr>
            <a:spLocks noGrp="1"/>
          </p:cNvSpPr>
          <p:nvPr>
            <p:ph/>
          </p:nvPr>
        </p:nvSpPr>
        <p:spPr>
          <a:xfrm>
            <a:off x="9348120" y="2406960"/>
            <a:ext cx="8031600" cy="59659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D2059F0E-416E-4037-BE9E-E3D1B555C8C3}"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70E4D862-71B8-49CF-80F9-977F78207E26}"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914400" y="410400"/>
            <a:ext cx="16458840" cy="79628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9D280D57-7AF2-4F73-A177-5F4D5FE075A1}"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5" name="PlaceHolder 2"/>
          <p:cNvSpPr>
            <a:spLocks noGrp="1"/>
          </p:cNvSpPr>
          <p:nvPr>
            <p:ph/>
          </p:nvPr>
        </p:nvSpPr>
        <p:spPr>
          <a:xfrm>
            <a:off x="914400" y="2406960"/>
            <a:ext cx="803160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16" name="PlaceHolder 3"/>
          <p:cNvSpPr>
            <a:spLocks noGrp="1"/>
          </p:cNvSpPr>
          <p:nvPr>
            <p:ph/>
          </p:nvPr>
        </p:nvSpPr>
        <p:spPr>
          <a:xfrm>
            <a:off x="9348120" y="2406960"/>
            <a:ext cx="8031600" cy="59659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17" name="PlaceHolder 4"/>
          <p:cNvSpPr>
            <a:spLocks noGrp="1"/>
          </p:cNvSpPr>
          <p:nvPr>
            <p:ph/>
          </p:nvPr>
        </p:nvSpPr>
        <p:spPr>
          <a:xfrm>
            <a:off x="914400" y="5523120"/>
            <a:ext cx="803160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D8A46205-99D3-4FA6-867E-D5D0033698B1}"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9" name="PlaceHolder 2"/>
          <p:cNvSpPr>
            <a:spLocks noGrp="1"/>
          </p:cNvSpPr>
          <p:nvPr>
            <p:ph/>
          </p:nvPr>
        </p:nvSpPr>
        <p:spPr>
          <a:xfrm>
            <a:off x="914400" y="2406960"/>
            <a:ext cx="8031600" cy="59659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20" name="PlaceHolder 3"/>
          <p:cNvSpPr>
            <a:spLocks noGrp="1"/>
          </p:cNvSpPr>
          <p:nvPr>
            <p:ph/>
          </p:nvPr>
        </p:nvSpPr>
        <p:spPr>
          <a:xfrm>
            <a:off x="9348120" y="2406960"/>
            <a:ext cx="803160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21" name="PlaceHolder 4"/>
          <p:cNvSpPr>
            <a:spLocks noGrp="1"/>
          </p:cNvSpPr>
          <p:nvPr>
            <p:ph/>
          </p:nvPr>
        </p:nvSpPr>
        <p:spPr>
          <a:xfrm>
            <a:off x="9348120" y="5523120"/>
            <a:ext cx="803160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2EA434F0-40A8-48A8-98DD-D8A307EFDCFE}"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23" name="PlaceHolder 2"/>
          <p:cNvSpPr>
            <a:spLocks noGrp="1"/>
          </p:cNvSpPr>
          <p:nvPr>
            <p:ph/>
          </p:nvPr>
        </p:nvSpPr>
        <p:spPr>
          <a:xfrm>
            <a:off x="914400" y="2406960"/>
            <a:ext cx="803160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24" name="PlaceHolder 3"/>
          <p:cNvSpPr>
            <a:spLocks noGrp="1"/>
          </p:cNvSpPr>
          <p:nvPr>
            <p:ph/>
          </p:nvPr>
        </p:nvSpPr>
        <p:spPr>
          <a:xfrm>
            <a:off x="9348120" y="2406960"/>
            <a:ext cx="803160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25" name="PlaceHolder 4"/>
          <p:cNvSpPr>
            <a:spLocks noGrp="1"/>
          </p:cNvSpPr>
          <p:nvPr>
            <p:ph/>
          </p:nvPr>
        </p:nvSpPr>
        <p:spPr>
          <a:xfrm>
            <a:off x="914400" y="5523120"/>
            <a:ext cx="16458840" cy="28454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Calibri"/>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ADC3E169-B341-4A84-B35F-0D2219A69174}" type="slidenum">
              <a:t>&lt;#&gt;</a:t>
            </a:fld>
          </a:p>
        </p:txBody>
      </p:sp>
      <p:sp>
        <p:nvSpPr>
          <p:cNvPr id="8" name="PlaceHolder 7"/>
          <p:cNvSpPr>
            <a:spLocks noGrp="1"/>
          </p:cNvSpPr>
          <p:nvPr>
            <p:ph type="dt" idx="1"/>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dt" idx="1"/>
          </p:nvPr>
        </p:nvSpPr>
        <p:spPr>
          <a:xfrm>
            <a:off x="457200" y="6356520"/>
            <a:ext cx="2133360" cy="364680"/>
          </a:xfrm>
          <a:prstGeom prst="rect">
            <a:avLst/>
          </a:prstGeom>
          <a:noFill/>
          <a:ln w="0">
            <a:noFill/>
          </a:ln>
        </p:spPr>
        <p:txBody>
          <a:bodyPr anchor="ctr">
            <a:noAutofit/>
          </a:bodyPr>
          <a:lstStyle>
            <a:lvl1pPr indent="0">
              <a:lnSpc>
                <a:spcPct val="100000"/>
              </a:lnSpc>
              <a:buNone/>
              <a:defRPr b="0" lang="en-US" sz="1200" spc="-1" strike="noStrike">
                <a:solidFill>
                  <a:srgbClr val="8b8b8b"/>
                </a:solidFill>
                <a:latin typeface="Calibri"/>
              </a:defRPr>
            </a:lvl1pPr>
          </a:lstStyle>
          <a:p>
            <a:pPr indent="0">
              <a:lnSpc>
                <a:spcPct val="100000"/>
              </a:lnSpc>
              <a:buNone/>
            </a:pPr>
            <a:r>
              <a:rPr b="0" lang="en-US" sz="1200" spc="-1" strike="noStrike">
                <a:solidFill>
                  <a:srgbClr val="8b8b8b"/>
                </a:solidFill>
                <a:latin typeface="Calibri"/>
              </a:rPr>
              <a:t>&lt;date/time&gt;</a:t>
            </a:r>
            <a:endParaRPr b="0" lang="en-IN" sz="1200" spc="-1" strike="noStrike">
              <a:solidFill>
                <a:srgbClr val="000000"/>
              </a:solidFill>
              <a:latin typeface="Times New Roman"/>
            </a:endParaRPr>
          </a:p>
        </p:txBody>
      </p:sp>
      <p:sp>
        <p:nvSpPr>
          <p:cNvPr id="1" name="PlaceHolder 2"/>
          <p:cNvSpPr>
            <a:spLocks noGrp="1"/>
          </p:cNvSpPr>
          <p:nvPr>
            <p:ph type="ftr" idx="2"/>
          </p:nvPr>
        </p:nvSpPr>
        <p:spPr>
          <a:xfrm>
            <a:off x="3124080" y="6356520"/>
            <a:ext cx="2895120" cy="364680"/>
          </a:xfrm>
          <a:prstGeom prst="rect">
            <a:avLst/>
          </a:prstGeom>
          <a:noFill/>
          <a:ln w="0">
            <a:noFill/>
          </a:ln>
        </p:spPr>
        <p:txBody>
          <a:bodyPr anchor="ctr">
            <a:noAutofit/>
          </a:bodyPr>
          <a:lstStyle>
            <a:lvl1pPr indent="0" algn="ctr">
              <a:buNone/>
              <a:defRPr b="0" lang="en-IN" sz="1400" spc="-1" strike="noStrike">
                <a:solidFill>
                  <a:srgbClr val="000000"/>
                </a:solidFill>
                <a:latin typeface="Times New Roman"/>
              </a:defRPr>
            </a:lvl1pPr>
          </a:lstStyle>
          <a:p>
            <a:pPr indent="0" algn="ctr">
              <a:buNone/>
            </a:pPr>
            <a:r>
              <a:rPr b="0" lang="en-IN" sz="1400" spc="-1" strike="noStrike">
                <a:solidFill>
                  <a:srgbClr val="000000"/>
                </a:solidFill>
                <a:latin typeface="Times New Roman"/>
              </a:rPr>
              <a:t>&lt;footer&gt;</a:t>
            </a:r>
            <a:endParaRPr b="0" lang="en-IN" sz="1400" spc="-1" strike="noStrike">
              <a:solidFill>
                <a:srgbClr val="000000"/>
              </a:solidFill>
              <a:latin typeface="Times New Roman"/>
            </a:endParaRPr>
          </a:p>
        </p:txBody>
      </p:sp>
      <p:sp>
        <p:nvSpPr>
          <p:cNvPr id="2" name="PlaceHolder 3"/>
          <p:cNvSpPr>
            <a:spLocks noGrp="1"/>
          </p:cNvSpPr>
          <p:nvPr>
            <p:ph type="sldNum" idx="3"/>
          </p:nvPr>
        </p:nvSpPr>
        <p:spPr>
          <a:xfrm>
            <a:off x="6553080" y="6356520"/>
            <a:ext cx="2133360" cy="364680"/>
          </a:xfrm>
          <a:prstGeom prst="rect">
            <a:avLst/>
          </a:prstGeom>
          <a:noFill/>
          <a:ln w="0">
            <a:noFill/>
          </a:ln>
        </p:spPr>
        <p:txBody>
          <a:bodyPr anchor="ctr">
            <a:noAutofit/>
          </a:bodyPr>
          <a:lstStyle>
            <a:lvl1pPr indent="0" algn="r">
              <a:lnSpc>
                <a:spcPct val="100000"/>
              </a:lnSpc>
              <a:buNone/>
              <a:defRPr b="0" lang="en-US" sz="1200" spc="-1" strike="noStrike">
                <a:solidFill>
                  <a:srgbClr val="8b8b8b"/>
                </a:solidFill>
                <a:latin typeface="Calibri"/>
              </a:defRPr>
            </a:lvl1pPr>
          </a:lstStyle>
          <a:p>
            <a:pPr indent="0" algn="r">
              <a:lnSpc>
                <a:spcPct val="100000"/>
              </a:lnSpc>
              <a:buNone/>
            </a:pPr>
            <a:fld id="{F767E415-779D-404C-AA19-E22FC3940799}" type="slidenum">
              <a:rPr b="0" lang="en-US" sz="1200" spc="-1" strike="noStrike">
                <a:solidFill>
                  <a:srgbClr val="8b8b8b"/>
                </a:solidFill>
                <a:latin typeface="Calibri"/>
              </a:rPr>
              <a:t>&lt;number&gt;</a:t>
            </a:fld>
            <a:endParaRPr b="0" lang="en-IN" sz="1200" spc="-1" strike="noStrike">
              <a:solidFill>
                <a:srgbClr val="000000"/>
              </a:solidFill>
              <a:latin typeface="Times New Roman"/>
            </a:endParaRPr>
          </a:p>
        </p:txBody>
      </p:sp>
      <p:sp>
        <p:nvSpPr>
          <p:cNvPr id="3" name="PlaceHolder 4"/>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r>
              <a:rPr b="0" lang="en-US" sz="1800" spc="-1" strike="noStrike">
                <a:solidFill>
                  <a:srgbClr val="000000"/>
                </a:solidFill>
                <a:latin typeface="Calibri"/>
              </a:rPr>
              <a:t>Click to edit the title text format</a:t>
            </a:r>
            <a:endParaRPr b="0" lang="en-US" sz="1800" spc="-1" strike="noStrike">
              <a:solidFill>
                <a:srgbClr val="000000"/>
              </a:solidFill>
              <a:latin typeface="Calibri"/>
            </a:endParaRPr>
          </a:p>
        </p:txBody>
      </p:sp>
      <p:sp>
        <p:nvSpPr>
          <p:cNvPr id="4" name="PlaceHolder 5"/>
          <p:cNvSpPr>
            <a:spLocks noGrp="1"/>
          </p:cNvSpPr>
          <p:nvPr>
            <p:ph type="body"/>
          </p:nvPr>
        </p:nvSpPr>
        <p:spPr>
          <a:xfrm>
            <a:off x="914400" y="2406960"/>
            <a:ext cx="16458840" cy="5965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Calibri"/>
              </a:rPr>
              <a:t>Click to edit the outline text format</a:t>
            </a:r>
            <a:endParaRPr b="0" lang="en-US" sz="32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rgbClr val="000000"/>
                </a:solidFill>
                <a:latin typeface="Calibri"/>
              </a:rPr>
              <a:t>Second Outline Level</a:t>
            </a:r>
            <a:endParaRPr b="0" lang="en-US" sz="24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rgbClr val="000000"/>
                </a:solidFill>
                <a:latin typeface="Calibri"/>
              </a:rPr>
              <a:t>Third Outline Level</a:t>
            </a:r>
            <a:endParaRPr b="0" lang="en-US" sz="20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Calibri"/>
              </a:rPr>
              <a:t>Fourth Outline Level</a:t>
            </a:r>
            <a:endParaRPr b="0" lang="en-US" sz="20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alibri"/>
              </a:rPr>
              <a:t>Fifth Outline Level</a:t>
            </a:r>
            <a:endParaRPr b="0" lang="en-U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alibri"/>
              </a:rPr>
              <a:t>Sixth Outline Level</a:t>
            </a:r>
            <a:endParaRPr b="0" lang="en-U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alibri"/>
              </a:rPr>
              <a:t>Seventh Outline 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png"/><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3.png"/><Relationship Id="rId6"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14.png"/><Relationship Id="rId6"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slideLayout" Target="../slideLayouts/slideLayout1.xml"/>
</Relationships>
</file>

<file path=ppt/slides/_rels/slide16.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png"/><Relationship Id="rId3" Type="http://schemas.openxmlformats.org/officeDocument/2006/relationships/image" Target="../media/image6.png"/><Relationship Id="rId4"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17.png"/><Relationship Id="rId3" Type="http://schemas.openxmlformats.org/officeDocument/2006/relationships/image" Target="../media/image18.png"/><Relationship Id="rId4"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slideLayout" Target="../slideLayouts/slideLayout1.xml"/>
</Relationships>
</file>

<file path=ppt/slides/_rels/slide20.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2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2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slideLayout" Target="../slideLayouts/slideLayout1.xml"/>
</Relationships>
</file>

<file path=ppt/slides/_rels/slide2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slideLayout" Target="../slideLayouts/slideLayout1.xml"/>
</Relationships>
</file>

<file path=ppt/slides/_rels/slide2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slideLayout" Target="../slideLayouts/slideLayout1.xml"/>
</Relationships>
</file>

<file path=ppt/slides/_rels/slide2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2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9.png"/><Relationship Id="rId6" Type="http://schemas.openxmlformats.org/officeDocument/2006/relationships/slideLayout" Target="../slideLayouts/slideLayout1.xml"/>
</Relationships>
</file>

<file path=ppt/slides/_rels/slide27.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slideLayout" Target="../slideLayouts/slideLayout1.xml"/>
</Relationships>
</file>

<file path=ppt/slides/_rels/slide28.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slideLayout" Target="../slideLayouts/slideLayout1.xml"/>
</Relationships>
</file>

<file path=ppt/slides/_rels/slide29.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30.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3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slideLayout" Target="../slideLayouts/slideLayout1.xml"/>
</Relationships>
</file>

<file path=ppt/slides/_rels/slide3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3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20.png"/><Relationship Id="rId8" Type="http://schemas.openxmlformats.org/officeDocument/2006/relationships/slideLayout" Target="../slideLayouts/slideLayout1.xml"/>
</Relationships>
</file>

<file path=ppt/slides/_rels/slide3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21.png"/><Relationship Id="rId8" Type="http://schemas.openxmlformats.org/officeDocument/2006/relationships/slideLayout" Target="../slideLayouts/slideLayout1.xml"/>
</Relationships>
</file>

<file path=ppt/slides/_rels/slide35.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xml"/>
</Relationships>
</file>

<file path=ppt/slides/_rels/slide36.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37.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38.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slideLayout" Target="../slideLayouts/slideLayout1.xml"/>
</Relationships>
</file>

<file path=ppt/slides/_rels/slide39.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23.png"/><Relationship Id="rId8"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slideLayout" Target="../slideLayouts/slideLayout1.xml"/>
</Relationships>
</file>

<file path=ppt/slides/_rels/slide4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9.png"/><Relationship Id="rId6" Type="http://schemas.openxmlformats.org/officeDocument/2006/relationships/image" Target="../media/image24.jpeg"/><Relationship Id="rId7" Type="http://schemas.openxmlformats.org/officeDocument/2006/relationships/slideLayout" Target="../slideLayouts/slideLayout1.xml"/>
</Relationships>
</file>

<file path=ppt/slides/_rels/slide4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image" Target="../media/image10.png"/><Relationship Id="rId4"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41" name="Freeform 2"/>
          <p:cNvSpPr/>
          <p:nvPr/>
        </p:nvSpPr>
        <p:spPr>
          <a:xfrm>
            <a:off x="-3875400" y="-4926600"/>
            <a:ext cx="9808200" cy="9808200"/>
          </a:xfrm>
          <a:custGeom>
            <a:avLst/>
            <a:gdLst>
              <a:gd name="textAreaLeft" fmla="*/ 0 w 9808200"/>
              <a:gd name="textAreaRight" fmla="*/ 9808560 w 9808200"/>
              <a:gd name="textAreaTop" fmla="*/ 0 h 9808200"/>
              <a:gd name="textAreaBottom" fmla="*/ 9808560 h 9808200"/>
            </a:gdLst>
            <a:ahLst/>
            <a:rect l="textAreaLeft" t="textAreaTop" r="textAreaRight" b="textAreaBottom"/>
            <a:pathLst>
              <a:path w="9808535" h="9808535">
                <a:moveTo>
                  <a:pt x="0" y="0"/>
                </a:moveTo>
                <a:lnTo>
                  <a:pt x="9808534" y="0"/>
                </a:lnTo>
                <a:lnTo>
                  <a:pt x="9808534" y="9808535"/>
                </a:lnTo>
                <a:lnTo>
                  <a:pt x="0" y="9808535"/>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42" name="Freeform 3"/>
          <p:cNvSpPr/>
          <p:nvPr/>
        </p:nvSpPr>
        <p:spPr>
          <a:xfrm>
            <a:off x="-1271880" y="6544080"/>
            <a:ext cx="6008760" cy="6008760"/>
          </a:xfrm>
          <a:custGeom>
            <a:avLst/>
            <a:gdLst>
              <a:gd name="textAreaLeft" fmla="*/ 0 w 6008760"/>
              <a:gd name="textAreaRight" fmla="*/ 6009120 w 6008760"/>
              <a:gd name="textAreaTop" fmla="*/ 0 h 6008760"/>
              <a:gd name="textAreaBottom" fmla="*/ 6009120 h 6008760"/>
            </a:gdLst>
            <a:ahLst/>
            <a:rect l="textAreaLeft" t="textAreaTop" r="textAreaRight" b="textAreaBottom"/>
            <a:pathLst>
              <a:path w="6009009" h="6009009">
                <a:moveTo>
                  <a:pt x="0" y="0"/>
                </a:moveTo>
                <a:lnTo>
                  <a:pt x="6009009" y="0"/>
                </a:lnTo>
                <a:lnTo>
                  <a:pt x="6009009" y="6009010"/>
                </a:lnTo>
                <a:lnTo>
                  <a:pt x="0" y="6009010"/>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43" name="Freeform 4"/>
          <p:cNvSpPr/>
          <p:nvPr/>
        </p:nvSpPr>
        <p:spPr>
          <a:xfrm rot="8100000">
            <a:off x="11884320" y="6896880"/>
            <a:ext cx="8209080" cy="6059880"/>
          </a:xfrm>
          <a:custGeom>
            <a:avLst/>
            <a:gdLst>
              <a:gd name="textAreaLeft" fmla="*/ 0 w 8209080"/>
              <a:gd name="textAreaRight" fmla="*/ 8209440 w 8209080"/>
              <a:gd name="textAreaTop" fmla="*/ 0 h 6059880"/>
              <a:gd name="textAreaBottom" fmla="*/ 6060240 h 6059880"/>
            </a:gdLst>
            <a:ahLst/>
            <a:rect l="textAreaLeft" t="textAreaTop" r="textAreaRight" b="textAreaBottom"/>
            <a:pathLst>
              <a:path w="8209501" h="6060105">
                <a:moveTo>
                  <a:pt x="0" y="0"/>
                </a:moveTo>
                <a:lnTo>
                  <a:pt x="8209501" y="0"/>
                </a:lnTo>
                <a:lnTo>
                  <a:pt x="8209501" y="6060105"/>
                </a:lnTo>
                <a:lnTo>
                  <a:pt x="0" y="6060105"/>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44" name="Freeform 5"/>
          <p:cNvSpPr/>
          <p:nvPr/>
        </p:nvSpPr>
        <p:spPr>
          <a:xfrm rot="20206800">
            <a:off x="14171400" y="8877960"/>
            <a:ext cx="4723560" cy="2308320"/>
          </a:xfrm>
          <a:custGeom>
            <a:avLst/>
            <a:gdLst>
              <a:gd name="textAreaLeft" fmla="*/ 0 w 4723560"/>
              <a:gd name="textAreaRight" fmla="*/ 4723920 w 4723560"/>
              <a:gd name="textAreaTop" fmla="*/ 0 h 2308320"/>
              <a:gd name="textAreaBottom" fmla="*/ 2308680 h 2308320"/>
            </a:gdLst>
            <a:ahLst/>
            <a:rect l="textAreaLeft" t="textAreaTop" r="textAreaRight" b="textAreaBottom"/>
            <a:pathLst>
              <a:path w="4723918" h="2308815">
                <a:moveTo>
                  <a:pt x="0" y="0"/>
                </a:moveTo>
                <a:lnTo>
                  <a:pt x="4723917" y="0"/>
                </a:lnTo>
                <a:lnTo>
                  <a:pt x="4723917" y="2308815"/>
                </a:lnTo>
                <a:lnTo>
                  <a:pt x="0" y="230881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45" name="Freeform 7"/>
          <p:cNvSpPr/>
          <p:nvPr/>
        </p:nvSpPr>
        <p:spPr>
          <a:xfrm rot="3042600">
            <a:off x="-947160" y="8169120"/>
            <a:ext cx="4601880" cy="3514680"/>
          </a:xfrm>
          <a:custGeom>
            <a:avLst/>
            <a:gdLst>
              <a:gd name="textAreaLeft" fmla="*/ 0 w 4601880"/>
              <a:gd name="textAreaRight" fmla="*/ 4602240 w 4601880"/>
              <a:gd name="textAreaTop" fmla="*/ 0 h 3514680"/>
              <a:gd name="textAreaBottom" fmla="*/ 3515040 h 3514680"/>
            </a:gdLst>
            <a:ahLst/>
            <a:rect l="textAreaLeft" t="textAreaTop" r="textAreaRight" b="textAreaBottom"/>
            <a:pathLst>
              <a:path w="4602247" h="3514966">
                <a:moveTo>
                  <a:pt x="0" y="0"/>
                </a:moveTo>
                <a:lnTo>
                  <a:pt x="4602247" y="0"/>
                </a:lnTo>
                <a:lnTo>
                  <a:pt x="4602247" y="3514967"/>
                </a:lnTo>
                <a:lnTo>
                  <a:pt x="0" y="351496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46" name="TextBox 8"/>
          <p:cNvSpPr/>
          <p:nvPr/>
        </p:nvSpPr>
        <p:spPr>
          <a:xfrm>
            <a:off x="7101000" y="7496280"/>
            <a:ext cx="3005640" cy="459360"/>
          </a:xfrm>
          <a:prstGeom prst="rect">
            <a:avLst/>
          </a:prstGeom>
          <a:noFill/>
          <a:ln w="0">
            <a:noFill/>
          </a:ln>
        </p:spPr>
        <p:style>
          <a:lnRef idx="0"/>
          <a:fillRef idx="0"/>
          <a:effectRef idx="0"/>
          <a:fontRef idx="minor"/>
        </p:style>
        <p:txBody>
          <a:bodyPr lIns="0" rIns="0" tIns="0" bIns="0" anchor="t">
            <a:spAutoFit/>
          </a:bodyPr>
          <a:p>
            <a:pPr algn="ctr">
              <a:lnSpc>
                <a:spcPts val="3620"/>
              </a:lnSpc>
            </a:pPr>
            <a:endParaRPr b="0" lang="en-IN" sz="1800" spc="-1" strike="noStrike">
              <a:solidFill>
                <a:srgbClr val="ffffff"/>
              </a:solidFill>
              <a:latin typeface="Arial"/>
            </a:endParaRPr>
          </a:p>
        </p:txBody>
      </p:sp>
      <p:sp>
        <p:nvSpPr>
          <p:cNvPr id="47" name="TextBox 9"/>
          <p:cNvSpPr/>
          <p:nvPr/>
        </p:nvSpPr>
        <p:spPr>
          <a:xfrm>
            <a:off x="427680" y="2793960"/>
            <a:ext cx="17432640" cy="4035240"/>
          </a:xfrm>
          <a:prstGeom prst="rect">
            <a:avLst/>
          </a:prstGeom>
          <a:noFill/>
          <a:ln w="0">
            <a:noFill/>
          </a:ln>
        </p:spPr>
        <p:style>
          <a:lnRef idx="0"/>
          <a:fillRef idx="0"/>
          <a:effectRef idx="0"/>
          <a:fontRef idx="minor"/>
        </p:style>
        <p:txBody>
          <a:bodyPr lIns="0" rIns="0" tIns="0" bIns="0" anchor="t">
            <a:spAutoFit/>
          </a:bodyPr>
          <a:p>
            <a:pPr algn="ctr">
              <a:lnSpc>
                <a:spcPts val="10590"/>
              </a:lnSpc>
            </a:pPr>
            <a:r>
              <a:rPr b="0" lang="en-US" sz="14120" spc="-1" strike="noStrike">
                <a:solidFill>
                  <a:srgbClr val="7843e6"/>
                </a:solidFill>
                <a:latin typeface="Bungee Bold Italics"/>
              </a:rPr>
              <a:t>AUTOMATED RESEARCH  PAPER CATEGORIZATION</a:t>
            </a:r>
            <a:endParaRPr b="0" lang="en-IN" sz="1412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05" name="Freeform 2"/>
          <p:cNvSpPr/>
          <p:nvPr/>
        </p:nvSpPr>
        <p:spPr>
          <a:xfrm rot="20766600">
            <a:off x="-234360" y="7510680"/>
            <a:ext cx="8732520" cy="6445800"/>
          </a:xfrm>
          <a:custGeom>
            <a:avLst/>
            <a:gdLst>
              <a:gd name="textAreaLeft" fmla="*/ 0 w 8732520"/>
              <a:gd name="textAreaRight" fmla="*/ 8732880 w 8732520"/>
              <a:gd name="textAreaTop" fmla="*/ 0 h 6445800"/>
              <a:gd name="textAreaBottom" fmla="*/ 6446160 h 6445800"/>
            </a:gdLst>
            <a:ahLst/>
            <a:rect l="textAreaLeft" t="textAreaTop" r="textAreaRight" b="textAreaBottom"/>
            <a:pathLst>
              <a:path w="8732717" h="6446333">
                <a:moveTo>
                  <a:pt x="0" y="0"/>
                </a:moveTo>
                <a:lnTo>
                  <a:pt x="8732717" y="0"/>
                </a:lnTo>
                <a:lnTo>
                  <a:pt x="8732717" y="6446332"/>
                </a:lnTo>
                <a:lnTo>
                  <a:pt x="0" y="6446332"/>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06" name="Freeform 3"/>
          <p:cNvSpPr/>
          <p:nvPr/>
        </p:nvSpPr>
        <p:spPr>
          <a:xfrm>
            <a:off x="-2685960" y="-3553560"/>
            <a:ext cx="7966440" cy="7966440"/>
          </a:xfrm>
          <a:custGeom>
            <a:avLst/>
            <a:gdLst>
              <a:gd name="textAreaLeft" fmla="*/ 0 w 7966440"/>
              <a:gd name="textAreaRight" fmla="*/ 7966800 w 7966440"/>
              <a:gd name="textAreaTop" fmla="*/ 0 h 7966440"/>
              <a:gd name="textAreaBottom" fmla="*/ 7966800 h 7966440"/>
            </a:gdLst>
            <a:ahLst/>
            <a:rect l="textAreaLeft" t="textAreaTop" r="textAreaRight" b="textAreaBottom"/>
            <a:pathLst>
              <a:path w="7966832" h="7966832">
                <a:moveTo>
                  <a:pt x="0" y="0"/>
                </a:moveTo>
                <a:lnTo>
                  <a:pt x="7966832" y="0"/>
                </a:lnTo>
                <a:lnTo>
                  <a:pt x="7966832" y="7966832"/>
                </a:lnTo>
                <a:lnTo>
                  <a:pt x="0" y="7966832"/>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07" name="Freeform 4"/>
          <p:cNvSpPr/>
          <p:nvPr/>
        </p:nvSpPr>
        <p:spPr>
          <a:xfrm>
            <a:off x="723600" y="3743640"/>
            <a:ext cx="10724040" cy="6115320"/>
          </a:xfrm>
          <a:custGeom>
            <a:avLst/>
            <a:gdLst>
              <a:gd name="textAreaLeft" fmla="*/ 0 w 10724040"/>
              <a:gd name="textAreaRight" fmla="*/ 10724400 w 10724040"/>
              <a:gd name="textAreaTop" fmla="*/ 0 h 6115320"/>
              <a:gd name="textAreaBottom" fmla="*/ 6115680 h 6115320"/>
            </a:gdLst>
            <a:ahLst/>
            <a:rect l="textAreaLeft" t="textAreaTop" r="textAreaRight" b="textAreaBottom"/>
            <a:pathLst>
              <a:path w="10724564" h="6115622">
                <a:moveTo>
                  <a:pt x="0" y="0"/>
                </a:moveTo>
                <a:lnTo>
                  <a:pt x="10724564" y="0"/>
                </a:lnTo>
                <a:lnTo>
                  <a:pt x="10724564" y="6115622"/>
                </a:lnTo>
                <a:lnTo>
                  <a:pt x="0" y="6115622"/>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08" name="Freeform 5"/>
          <p:cNvSpPr/>
          <p:nvPr/>
        </p:nvSpPr>
        <p:spPr>
          <a:xfrm>
            <a:off x="12049200" y="4413240"/>
            <a:ext cx="5209560" cy="3813840"/>
          </a:xfrm>
          <a:custGeom>
            <a:avLst/>
            <a:gdLst>
              <a:gd name="textAreaLeft" fmla="*/ 0 w 5209560"/>
              <a:gd name="textAreaRight" fmla="*/ 5209920 w 5209560"/>
              <a:gd name="textAreaTop" fmla="*/ 0 h 3813840"/>
              <a:gd name="textAreaBottom" fmla="*/ 3814200 h 3813840"/>
            </a:gdLst>
            <a:ahLst/>
            <a:rect l="textAreaLeft" t="textAreaTop" r="textAreaRight" b="textAreaBottom"/>
            <a:pathLst>
              <a:path w="5210026" h="3814220">
                <a:moveTo>
                  <a:pt x="0" y="0"/>
                </a:moveTo>
                <a:lnTo>
                  <a:pt x="5210026" y="0"/>
                </a:lnTo>
                <a:lnTo>
                  <a:pt x="5210026" y="3814220"/>
                </a:lnTo>
                <a:lnTo>
                  <a:pt x="0" y="3814220"/>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09" name="TextBox 6"/>
          <p:cNvSpPr/>
          <p:nvPr/>
        </p:nvSpPr>
        <p:spPr>
          <a:xfrm>
            <a:off x="723600" y="363240"/>
            <a:ext cx="17321040" cy="1980720"/>
          </a:xfrm>
          <a:prstGeom prst="rect">
            <a:avLst/>
          </a:prstGeom>
          <a:noFill/>
          <a:ln w="0">
            <a:noFill/>
          </a:ln>
        </p:spPr>
        <p:style>
          <a:lnRef idx="0"/>
          <a:fillRef idx="0"/>
          <a:effectRef idx="0"/>
          <a:fontRef idx="minor"/>
        </p:style>
        <p:txBody>
          <a:bodyPr lIns="0" rIns="0" tIns="0" bIns="0" anchor="t">
            <a:spAutoFit/>
          </a:bodyPr>
          <a:p>
            <a:pPr>
              <a:lnSpc>
                <a:spcPts val="5060"/>
              </a:lnSpc>
            </a:pPr>
            <a:r>
              <a:rPr b="0" lang="en-US" sz="3609" spc="-1" strike="noStrike">
                <a:solidFill>
                  <a:srgbClr val="ffffff"/>
                </a:solidFill>
                <a:latin typeface="Montserrat"/>
              </a:rPr>
              <a:t>Using the libraries matplotlib and seaborn we plot some graphs to analyse and get an overview of the training data.</a:t>
            </a:r>
            <a:endParaRPr b="0" lang="en-IN" sz="3609" spc="-1" strike="noStrike">
              <a:solidFill>
                <a:srgbClr val="ffffff"/>
              </a:solidFill>
              <a:latin typeface="Arial"/>
            </a:endParaRPr>
          </a:p>
          <a:p>
            <a:pPr>
              <a:lnSpc>
                <a:spcPts val="5479"/>
              </a:lnSpc>
            </a:pPr>
            <a:endParaRPr b="0" lang="en-IN" sz="1800" spc="-1" strike="noStrike">
              <a:solidFill>
                <a:srgbClr val="ffffff"/>
              </a:solidFill>
              <a:latin typeface="Arial"/>
            </a:endParaRPr>
          </a:p>
        </p:txBody>
      </p:sp>
      <p:sp>
        <p:nvSpPr>
          <p:cNvPr id="110" name="TextBox 7"/>
          <p:cNvSpPr/>
          <p:nvPr/>
        </p:nvSpPr>
        <p:spPr>
          <a:xfrm>
            <a:off x="723600" y="1712520"/>
            <a:ext cx="18287640" cy="2417400"/>
          </a:xfrm>
          <a:prstGeom prst="rect">
            <a:avLst/>
          </a:prstGeom>
          <a:noFill/>
          <a:ln w="0">
            <a:noFill/>
          </a:ln>
        </p:spPr>
        <p:style>
          <a:lnRef idx="0"/>
          <a:fillRef idx="0"/>
          <a:effectRef idx="0"/>
          <a:fontRef idx="minor"/>
        </p:style>
        <p:txBody>
          <a:bodyPr lIns="0" rIns="0" tIns="0" bIns="0" anchor="t">
            <a:spAutoFit/>
          </a:bodyPr>
          <a:p>
            <a:pPr>
              <a:lnSpc>
                <a:spcPts val="4759"/>
              </a:lnSpc>
            </a:pPr>
            <a:r>
              <a:rPr b="0" lang="en-US" sz="3400" spc="-1" strike="noStrike">
                <a:solidFill>
                  <a:srgbClr val="ffffff"/>
                </a:solidFill>
                <a:latin typeface="Canva Sans"/>
              </a:rPr>
              <a:t>•</a:t>
            </a:r>
            <a:r>
              <a:rPr b="0" lang="en-US" sz="3400" spc="-1" strike="noStrike">
                <a:solidFill>
                  <a:srgbClr val="ffffff"/>
                </a:solidFill>
                <a:latin typeface="Canva Sans"/>
              </a:rPr>
              <a:t>Basic Statistics of text lengths  </a:t>
            </a:r>
            <a:endParaRPr b="0" lang="en-IN" sz="3400" spc="-1" strike="noStrike">
              <a:solidFill>
                <a:srgbClr val="ffffff"/>
              </a:solidFill>
              <a:latin typeface="Arial"/>
            </a:endParaRPr>
          </a:p>
          <a:p>
            <a:pPr>
              <a:lnSpc>
                <a:spcPts val="4759"/>
              </a:lnSpc>
            </a:pPr>
            <a:r>
              <a:rPr b="0" lang="en-US" sz="3400" spc="-1" strike="noStrike">
                <a:solidFill>
                  <a:srgbClr val="ffffff"/>
                </a:solidFill>
                <a:latin typeface="Canva Sans"/>
              </a:rPr>
              <a:t>We can observe that the text length is around 200 so we kept the max length of the token as 200 .</a:t>
            </a:r>
            <a:endParaRPr b="0" lang="en-IN" sz="3400" spc="-1" strike="noStrike">
              <a:solidFill>
                <a:srgbClr val="ffffff"/>
              </a:solidFill>
              <a:latin typeface="Arial"/>
            </a:endParaRPr>
          </a:p>
          <a:p>
            <a:pPr algn="ctr">
              <a:lnSpc>
                <a:spcPts val="4759"/>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11"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12"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13"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14"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15" name="Freeform 6"/>
          <p:cNvSpPr/>
          <p:nvPr/>
        </p:nvSpPr>
        <p:spPr>
          <a:xfrm>
            <a:off x="1431000" y="2519280"/>
            <a:ext cx="10855800" cy="7767360"/>
          </a:xfrm>
          <a:custGeom>
            <a:avLst/>
            <a:gdLst>
              <a:gd name="textAreaLeft" fmla="*/ 0 w 10855800"/>
              <a:gd name="textAreaRight" fmla="*/ 10856160 w 10855800"/>
              <a:gd name="textAreaTop" fmla="*/ 0 h 7767360"/>
              <a:gd name="textAreaBottom" fmla="*/ 7767720 h 7767360"/>
            </a:gdLst>
            <a:ahLst/>
            <a:rect l="textAreaLeft" t="textAreaTop" r="textAreaRight" b="textAreaBottom"/>
            <a:pathLst>
              <a:path w="10856256" h="7767645">
                <a:moveTo>
                  <a:pt x="0" y="0"/>
                </a:moveTo>
                <a:lnTo>
                  <a:pt x="10856256" y="0"/>
                </a:lnTo>
                <a:lnTo>
                  <a:pt x="10856256" y="7767645"/>
                </a:lnTo>
                <a:lnTo>
                  <a:pt x="0" y="7767645"/>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16" name="TextBox 7"/>
          <p:cNvSpPr/>
          <p:nvPr/>
        </p:nvSpPr>
        <p:spPr>
          <a:xfrm>
            <a:off x="605880" y="478440"/>
            <a:ext cx="17250840" cy="2359800"/>
          </a:xfrm>
          <a:prstGeom prst="rect">
            <a:avLst/>
          </a:prstGeom>
          <a:noFill/>
          <a:ln w="0">
            <a:noFill/>
          </a:ln>
        </p:spPr>
        <p:style>
          <a:lnRef idx="0"/>
          <a:fillRef idx="0"/>
          <a:effectRef idx="0"/>
          <a:fontRef idx="minor"/>
        </p:style>
        <p:txBody>
          <a:bodyPr lIns="0" rIns="0" tIns="0" bIns="0" anchor="t">
            <a:spAutoFit/>
          </a:bodyPr>
          <a:p>
            <a:pPr lvl="1" marL="716760" indent="-358560">
              <a:lnSpc>
                <a:spcPts val="4646"/>
              </a:lnSpc>
              <a:buClr>
                <a:srgbClr val="ffffff"/>
              </a:buClr>
              <a:buFont typeface="Arial"/>
              <a:buChar char="•"/>
            </a:pPr>
            <a:r>
              <a:rPr b="0" lang="en-US" sz="3320" spc="-1" strike="noStrike">
                <a:solidFill>
                  <a:srgbClr val="ffffff"/>
                </a:solidFill>
                <a:latin typeface="Montserrat"/>
              </a:rPr>
              <a:t>Calculating the frequency of each class </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The research papers are being classified into 57 classeswith frequencies as shown</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17" name="Freeform 2"/>
          <p:cNvSpPr/>
          <p:nvPr/>
        </p:nvSpPr>
        <p:spPr>
          <a:xfrm>
            <a:off x="11487600" y="-2942640"/>
            <a:ext cx="8995680" cy="8995680"/>
          </a:xfrm>
          <a:custGeom>
            <a:avLst/>
            <a:gdLst>
              <a:gd name="textAreaLeft" fmla="*/ 0 w 8995680"/>
              <a:gd name="textAreaRight" fmla="*/ 8996040 w 8995680"/>
              <a:gd name="textAreaTop" fmla="*/ 0 h 8995680"/>
              <a:gd name="textAreaBottom" fmla="*/ 8996040 h 8995680"/>
            </a:gdLst>
            <a:ahLst/>
            <a:rect l="textAreaLeft" t="textAreaTop" r="textAreaRight" b="textAreaBottom"/>
            <a:pathLst>
              <a:path w="8996085" h="8996085">
                <a:moveTo>
                  <a:pt x="0" y="0"/>
                </a:moveTo>
                <a:lnTo>
                  <a:pt x="8996085" y="0"/>
                </a:lnTo>
                <a:lnTo>
                  <a:pt x="8996085" y="8996085"/>
                </a:lnTo>
                <a:lnTo>
                  <a:pt x="0" y="8996085"/>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18" name="Freeform 3"/>
          <p:cNvSpPr/>
          <p:nvPr/>
        </p:nvSpPr>
        <p:spPr>
          <a:xfrm>
            <a:off x="-2714400" y="6544080"/>
            <a:ext cx="5428440" cy="5428440"/>
          </a:xfrm>
          <a:custGeom>
            <a:avLst/>
            <a:gdLst>
              <a:gd name="textAreaLeft" fmla="*/ 0 w 5428440"/>
              <a:gd name="textAreaRight" fmla="*/ 5428800 w 5428440"/>
              <a:gd name="textAreaTop" fmla="*/ 0 h 5428440"/>
              <a:gd name="textAreaBottom" fmla="*/ 5428800 h 5428440"/>
            </a:gdLst>
            <a:ahLst/>
            <a:rect l="textAreaLeft" t="textAreaTop" r="textAreaRight" b="textAreaBottom"/>
            <a:pathLst>
              <a:path w="5428652" h="5428652">
                <a:moveTo>
                  <a:pt x="0" y="0"/>
                </a:moveTo>
                <a:lnTo>
                  <a:pt x="5428652" y="0"/>
                </a:lnTo>
                <a:lnTo>
                  <a:pt x="5428652" y="5428652"/>
                </a:lnTo>
                <a:lnTo>
                  <a:pt x="0" y="5428652"/>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19" name="Freeform 4"/>
          <p:cNvSpPr/>
          <p:nvPr/>
        </p:nvSpPr>
        <p:spPr>
          <a:xfrm>
            <a:off x="14925960" y="6874920"/>
            <a:ext cx="6094800" cy="6094800"/>
          </a:xfrm>
          <a:custGeom>
            <a:avLst/>
            <a:gdLst>
              <a:gd name="textAreaLeft" fmla="*/ 0 w 6094800"/>
              <a:gd name="textAreaRight" fmla="*/ 6095160 w 6094800"/>
              <a:gd name="textAreaTop" fmla="*/ 0 h 6094800"/>
              <a:gd name="textAreaBottom" fmla="*/ 6095160 h 6094800"/>
            </a:gdLst>
            <a:ahLst/>
            <a:rect l="textAreaLeft" t="textAreaTop" r="textAreaRight" b="textAreaBottom"/>
            <a:pathLst>
              <a:path w="6095177" h="6095177">
                <a:moveTo>
                  <a:pt x="0" y="0"/>
                </a:moveTo>
                <a:lnTo>
                  <a:pt x="6095177" y="0"/>
                </a:lnTo>
                <a:lnTo>
                  <a:pt x="6095177" y="6095177"/>
                </a:lnTo>
                <a:lnTo>
                  <a:pt x="0" y="6095177"/>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20" name="Freeform 5"/>
          <p:cNvSpPr/>
          <p:nvPr/>
        </p:nvSpPr>
        <p:spPr>
          <a:xfrm rot="4661400">
            <a:off x="-860400" y="828612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21" name="Freeform 6"/>
          <p:cNvSpPr/>
          <p:nvPr/>
        </p:nvSpPr>
        <p:spPr>
          <a:xfrm>
            <a:off x="228240" y="782280"/>
            <a:ext cx="9480960" cy="8475840"/>
          </a:xfrm>
          <a:custGeom>
            <a:avLst/>
            <a:gdLst>
              <a:gd name="textAreaLeft" fmla="*/ 0 w 9480960"/>
              <a:gd name="textAreaRight" fmla="*/ 9481320 w 9480960"/>
              <a:gd name="textAreaTop" fmla="*/ 0 h 8475840"/>
              <a:gd name="textAreaBottom" fmla="*/ 8476200 h 8475840"/>
            </a:gdLst>
            <a:ahLst/>
            <a:rect l="textAreaLeft" t="textAreaTop" r="textAreaRight" b="textAreaBottom"/>
            <a:pathLst>
              <a:path w="9481160" h="8476088">
                <a:moveTo>
                  <a:pt x="0" y="0"/>
                </a:moveTo>
                <a:lnTo>
                  <a:pt x="9481160" y="0"/>
                </a:lnTo>
                <a:lnTo>
                  <a:pt x="9481160" y="8476088"/>
                </a:lnTo>
                <a:lnTo>
                  <a:pt x="0" y="8476088"/>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22" name="TextBox 7"/>
          <p:cNvSpPr/>
          <p:nvPr/>
        </p:nvSpPr>
        <p:spPr>
          <a:xfrm>
            <a:off x="9994680" y="273960"/>
            <a:ext cx="8292960" cy="11339280"/>
          </a:xfrm>
          <a:prstGeom prst="rect">
            <a:avLst/>
          </a:prstGeom>
          <a:noFill/>
          <a:ln w="0">
            <a:noFill/>
          </a:ln>
        </p:spPr>
        <p:style>
          <a:lnRef idx="0"/>
          <a:fillRef idx="0"/>
          <a:effectRef idx="0"/>
          <a:fontRef idx="minor"/>
        </p:style>
        <p:txBody>
          <a:bodyPr lIns="0" rIns="0" tIns="0" bIns="0" anchor="t">
            <a:spAutoFit/>
          </a:bodyPr>
          <a:p>
            <a:pPr algn="ctr">
              <a:lnSpc>
                <a:spcPts val="4986"/>
              </a:lnSpc>
            </a:pPr>
            <a:r>
              <a:rPr b="0" lang="en-US" sz="3559" spc="-1" strike="noStrike">
                <a:solidFill>
                  <a:srgbClr val="ffffff"/>
                </a:solidFill>
                <a:latin typeface="Canva Sans"/>
              </a:rPr>
              <a:t>There might be categories which are related to each other creating a possibility that it can be in categorized into other classes if its presence in a class is predicted .Hence we analyze the probability using a correlation matrix for labels</a:t>
            </a:r>
            <a:endParaRPr b="0" lang="en-IN" sz="3559" spc="-1" strike="noStrike">
              <a:solidFill>
                <a:srgbClr val="ffffff"/>
              </a:solidFill>
              <a:latin typeface="Arial"/>
            </a:endParaRPr>
          </a:p>
          <a:p>
            <a:pPr algn="ctr">
              <a:lnSpc>
                <a:spcPts val="4986"/>
              </a:lnSpc>
            </a:pPr>
            <a:endParaRPr b="0" lang="en-IN" sz="1800" spc="-1" strike="noStrike">
              <a:solidFill>
                <a:srgbClr val="ffffff"/>
              </a:solidFill>
              <a:latin typeface="Arial"/>
            </a:endParaRPr>
          </a:p>
          <a:p>
            <a:pPr>
              <a:lnSpc>
                <a:spcPts val="3444"/>
              </a:lnSpc>
            </a:pPr>
            <a:r>
              <a:rPr b="0" lang="en-US" sz="2460" spc="-1" strike="noStrike">
                <a:solidFill>
                  <a:srgbClr val="ffffff"/>
                </a:solidFill>
                <a:latin typeface="Canva Sans"/>
              </a:rPr>
              <a:t># Calculate the correlation matrix for the label columns</a:t>
            </a:r>
            <a:endParaRPr b="0" lang="en-IN" sz="2460" spc="-1" strike="noStrike">
              <a:solidFill>
                <a:srgbClr val="ffffff"/>
              </a:solidFill>
              <a:latin typeface="Arial"/>
            </a:endParaRPr>
          </a:p>
          <a:p>
            <a:pPr>
              <a:lnSpc>
                <a:spcPts val="3444"/>
              </a:lnSpc>
            </a:pPr>
            <a:r>
              <a:rPr b="0" lang="en-US" sz="2460" spc="-1" strike="noStrike">
                <a:solidFill>
                  <a:srgbClr val="ffffff"/>
                </a:solidFill>
                <a:latin typeface="Canva Sans"/>
              </a:rPr>
              <a:t>label_correlation = df.iloc[:, 2:-1].corr()</a:t>
            </a:r>
            <a:endParaRPr b="0" lang="en-IN" sz="2460" spc="-1" strike="noStrike">
              <a:solidFill>
                <a:srgbClr val="ffffff"/>
              </a:solidFill>
              <a:latin typeface="Arial"/>
            </a:endParaRPr>
          </a:p>
          <a:p>
            <a:pPr>
              <a:lnSpc>
                <a:spcPts val="3444"/>
              </a:lnSpc>
            </a:pPr>
            <a:endParaRPr b="0" lang="en-IN" sz="1800" spc="-1" strike="noStrike">
              <a:solidFill>
                <a:srgbClr val="ffffff"/>
              </a:solidFill>
              <a:latin typeface="Arial"/>
            </a:endParaRPr>
          </a:p>
          <a:p>
            <a:pPr>
              <a:lnSpc>
                <a:spcPts val="3444"/>
              </a:lnSpc>
            </a:pPr>
            <a:r>
              <a:rPr b="0" lang="en-US" sz="2460" spc="-1" strike="noStrike">
                <a:solidFill>
                  <a:srgbClr val="ffffff"/>
                </a:solidFill>
                <a:latin typeface="Canva Sans"/>
              </a:rPr>
              <a:t># Plot the correlation matrix</a:t>
            </a:r>
            <a:endParaRPr b="0" lang="en-IN" sz="2460" spc="-1" strike="noStrike">
              <a:solidFill>
                <a:srgbClr val="ffffff"/>
              </a:solidFill>
              <a:latin typeface="Arial"/>
            </a:endParaRPr>
          </a:p>
          <a:p>
            <a:pPr>
              <a:lnSpc>
                <a:spcPts val="3444"/>
              </a:lnSpc>
            </a:pPr>
            <a:r>
              <a:rPr b="0" lang="en-US" sz="2460" spc="-1" strike="noStrike">
                <a:solidFill>
                  <a:srgbClr val="ffffff"/>
                </a:solidFill>
                <a:latin typeface="Canva Sans"/>
              </a:rPr>
              <a:t>plt.figure(figsize=(12,10)) sns.heatmap(label_correlation, cmap='coolwarm', linewidths=.1)</a:t>
            </a:r>
            <a:endParaRPr b="0" lang="en-IN" sz="2460" spc="-1" strike="noStrike">
              <a:solidFill>
                <a:srgbClr val="ffffff"/>
              </a:solidFill>
              <a:latin typeface="Arial"/>
            </a:endParaRPr>
          </a:p>
          <a:p>
            <a:pPr>
              <a:lnSpc>
                <a:spcPts val="3444"/>
              </a:lnSpc>
            </a:pPr>
            <a:r>
              <a:rPr b="0" lang="en-US" sz="2460" spc="-1" strike="noStrike">
                <a:solidFill>
                  <a:srgbClr val="ffffff"/>
                </a:solidFill>
                <a:latin typeface="Canva Sans"/>
              </a:rPr>
              <a:t>plt.title('Correlation Matrix of Labels')</a:t>
            </a:r>
            <a:endParaRPr b="0" lang="en-IN" sz="2460" spc="-1" strike="noStrike">
              <a:solidFill>
                <a:srgbClr val="ffffff"/>
              </a:solidFill>
              <a:latin typeface="Arial"/>
            </a:endParaRPr>
          </a:p>
          <a:p>
            <a:pPr>
              <a:lnSpc>
                <a:spcPts val="3444"/>
              </a:lnSpc>
            </a:pPr>
            <a:r>
              <a:rPr b="0" lang="en-US" sz="2460" spc="-1" strike="noStrike">
                <a:solidFill>
                  <a:srgbClr val="ffffff"/>
                </a:solidFill>
                <a:latin typeface="Canva Sans"/>
              </a:rPr>
              <a:t>plt.show()</a:t>
            </a:r>
            <a:endParaRPr b="0" lang="en-IN" sz="2460" spc="-1" strike="noStrike">
              <a:solidFill>
                <a:srgbClr val="ffffff"/>
              </a:solidFill>
              <a:latin typeface="Arial"/>
            </a:endParaRPr>
          </a:p>
          <a:p>
            <a:pPr>
              <a:lnSpc>
                <a:spcPts val="4986"/>
              </a:lnSpc>
            </a:pPr>
            <a:endParaRPr b="0" lang="en-IN" sz="1800" spc="-1" strike="noStrike">
              <a:solidFill>
                <a:srgbClr val="ffffff"/>
              </a:solidFill>
              <a:latin typeface="Arial"/>
            </a:endParaRPr>
          </a:p>
          <a:p>
            <a:pPr algn="ctr">
              <a:lnSpc>
                <a:spcPts val="4986"/>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23"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24"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25"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26"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27"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28"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29" name="TextBox 8"/>
          <p:cNvSpPr/>
          <p:nvPr/>
        </p:nvSpPr>
        <p:spPr>
          <a:xfrm>
            <a:off x="1028880" y="885960"/>
            <a:ext cx="1112976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Text Preprocessing</a:t>
            </a:r>
            <a:endParaRPr b="0" lang="en-IN" sz="6769" spc="-1" strike="noStrike">
              <a:solidFill>
                <a:srgbClr val="ffffff"/>
              </a:solidFill>
              <a:latin typeface="Arial"/>
            </a:endParaRPr>
          </a:p>
        </p:txBody>
      </p:sp>
      <p:sp>
        <p:nvSpPr>
          <p:cNvPr id="130" name="TextBox 9"/>
          <p:cNvSpPr/>
          <p:nvPr/>
        </p:nvSpPr>
        <p:spPr>
          <a:xfrm>
            <a:off x="1360080" y="2850480"/>
            <a:ext cx="11887200" cy="6490080"/>
          </a:xfrm>
          <a:prstGeom prst="rect">
            <a:avLst/>
          </a:prstGeom>
          <a:noFill/>
          <a:ln w="0">
            <a:noFill/>
          </a:ln>
        </p:spPr>
        <p:style>
          <a:lnRef idx="0"/>
          <a:fillRef idx="0"/>
          <a:effectRef idx="0"/>
          <a:fontRef idx="minor"/>
        </p:style>
        <p:txBody>
          <a:bodyPr lIns="0" rIns="0" tIns="0" bIns="0" anchor="t">
            <a:spAutoFit/>
          </a:bodyPr>
          <a:p>
            <a:pPr lvl="1" marL="716760" indent="-358560">
              <a:lnSpc>
                <a:spcPts val="4646"/>
              </a:lnSpc>
              <a:buClr>
                <a:srgbClr val="ffffff"/>
              </a:buClr>
              <a:buFont typeface="Arial"/>
              <a:buChar char="•"/>
            </a:pPr>
            <a:r>
              <a:rPr b="0" lang="en-US" sz="3320" spc="-1" strike="noStrike">
                <a:solidFill>
                  <a:srgbClr val="ffffff"/>
                </a:solidFill>
                <a:latin typeface="Montserrat"/>
              </a:rPr>
              <a:t>In any Machine learning task, cleaning or preprocessing the data is as important as model building. Text data is one of the most unstructured forms of available data and when comes to deal with Human language then it’s too complex.</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Some of the important text preprocessing techniques are</a:t>
            </a:r>
            <a:endParaRPr b="0" lang="en-IN" sz="3320" spc="-1" strike="noStrike">
              <a:solidFill>
                <a:srgbClr val="ffffff"/>
              </a:solidFill>
              <a:latin typeface="Arial"/>
            </a:endParaRPr>
          </a:p>
          <a:p>
            <a:pPr>
              <a:lnSpc>
                <a:spcPts val="4646"/>
              </a:lnSpc>
            </a:pPr>
            <a:r>
              <a:rPr b="0" lang="en-US" sz="3320" spc="-1" strike="noStrike">
                <a:solidFill>
                  <a:srgbClr val="ffffff"/>
                </a:solidFill>
                <a:latin typeface="Montserrat"/>
              </a:rPr>
              <a:t>       </a:t>
            </a:r>
            <a:r>
              <a:rPr b="0" lang="en-US" sz="3320" spc="-1" strike="noStrike">
                <a:solidFill>
                  <a:srgbClr val="ffffff"/>
                </a:solidFill>
                <a:latin typeface="Montserrat"/>
              </a:rPr>
              <a:t>1.Tokenization</a:t>
            </a:r>
            <a:endParaRPr b="0" lang="en-IN" sz="3320" spc="-1" strike="noStrike">
              <a:solidFill>
                <a:srgbClr val="ffffff"/>
              </a:solidFill>
              <a:latin typeface="Arial"/>
            </a:endParaRPr>
          </a:p>
          <a:p>
            <a:pPr>
              <a:lnSpc>
                <a:spcPts val="4646"/>
              </a:lnSpc>
            </a:pPr>
            <a:r>
              <a:rPr b="0" lang="en-US" sz="3320" spc="-1" strike="noStrike">
                <a:solidFill>
                  <a:srgbClr val="ffffff"/>
                </a:solidFill>
                <a:latin typeface="Montserrat"/>
              </a:rPr>
              <a:t>       </a:t>
            </a:r>
            <a:r>
              <a:rPr b="0" lang="en-US" sz="3320" spc="-1" strike="noStrike">
                <a:solidFill>
                  <a:srgbClr val="ffffff"/>
                </a:solidFill>
                <a:latin typeface="Montserrat"/>
              </a:rPr>
              <a:t>2.Stemming</a:t>
            </a:r>
            <a:endParaRPr b="0" lang="en-IN" sz="3320" spc="-1" strike="noStrike">
              <a:solidFill>
                <a:srgbClr val="ffffff"/>
              </a:solidFill>
              <a:latin typeface="Arial"/>
            </a:endParaRPr>
          </a:p>
          <a:p>
            <a:pPr>
              <a:lnSpc>
                <a:spcPts val="4646"/>
              </a:lnSpc>
            </a:pPr>
            <a:r>
              <a:rPr b="0" lang="en-US" sz="3320" spc="-1" strike="noStrike">
                <a:solidFill>
                  <a:srgbClr val="ffffff"/>
                </a:solidFill>
                <a:latin typeface="Montserrat"/>
              </a:rPr>
              <a:t>       </a:t>
            </a:r>
            <a:r>
              <a:rPr b="0" lang="en-US" sz="3320" spc="-1" strike="noStrike">
                <a:solidFill>
                  <a:srgbClr val="ffffff"/>
                </a:solidFill>
                <a:latin typeface="Montserrat"/>
              </a:rPr>
              <a:t>3.Removing Stop words</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31"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32"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33"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34"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35"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36"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37" name="TextBox 8"/>
          <p:cNvSpPr/>
          <p:nvPr/>
        </p:nvSpPr>
        <p:spPr>
          <a:xfrm>
            <a:off x="690480" y="770760"/>
            <a:ext cx="14691240" cy="8850240"/>
          </a:xfrm>
          <a:prstGeom prst="rect">
            <a:avLst/>
          </a:prstGeom>
          <a:noFill/>
          <a:ln w="0">
            <a:noFill/>
          </a:ln>
        </p:spPr>
        <p:style>
          <a:lnRef idx="0"/>
          <a:fillRef idx="0"/>
          <a:effectRef idx="0"/>
          <a:fontRef idx="minor"/>
        </p:style>
        <p:txBody>
          <a:bodyPr lIns="0" rIns="0" tIns="0" bIns="0" anchor="t">
            <a:spAutoFit/>
          </a:bodyPr>
          <a:p>
            <a:pPr>
              <a:lnSpc>
                <a:spcPts val="4646"/>
              </a:lnSpc>
            </a:pPr>
            <a:r>
              <a:rPr b="0" lang="en-US" sz="3320" spc="-1" strike="noStrike">
                <a:solidFill>
                  <a:srgbClr val="ffffff"/>
                </a:solidFill>
                <a:latin typeface="Montserrat"/>
              </a:rPr>
              <a:t>Stemming:</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It is a process of transforming a word to its root form. It removes       the suffixes to the separate the root word . </a:t>
            </a:r>
            <a:endParaRPr b="0" lang="en-IN" sz="3320" spc="-1" strike="noStrike">
              <a:solidFill>
                <a:srgbClr val="ffffff"/>
              </a:solidFill>
              <a:latin typeface="Arial"/>
            </a:endParaRPr>
          </a:p>
          <a:p>
            <a:pPr>
              <a:lnSpc>
                <a:spcPts val="4646"/>
              </a:lnSpc>
            </a:pPr>
            <a:r>
              <a:rPr b="0" lang="en-US" sz="3320" spc="-1" strike="noStrike">
                <a:solidFill>
                  <a:srgbClr val="ffffff"/>
                </a:solidFill>
                <a:latin typeface="Montserrat"/>
              </a:rPr>
              <a:t>Removing Stopwords:</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Stop words are very commonly used words (a, an, the, etc.) in the documents. These words do not really signify any importance as they do not help in distinguishing two documents.Hence we remove these words from the training data.</a:t>
            </a:r>
            <a:endParaRPr b="0" lang="en-IN" sz="3320" spc="-1" strike="noStrike">
              <a:solidFill>
                <a:srgbClr val="ffffff"/>
              </a:solidFill>
              <a:latin typeface="Arial"/>
            </a:endParaRPr>
          </a:p>
          <a:p>
            <a:pPr>
              <a:lnSpc>
                <a:spcPts val="4646"/>
              </a:lnSpc>
            </a:pPr>
            <a:r>
              <a:rPr b="0" lang="en-US" sz="3320" spc="-1" strike="noStrike">
                <a:solidFill>
                  <a:srgbClr val="ffffff"/>
                </a:solidFill>
                <a:latin typeface="Montserrat"/>
              </a:rPr>
              <a:t>Tokenization:</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Tokenization breaks text into smaller parts for easier machine analysis, helping machines understand human language. Tokenization, in the realm of Natural Language Processing (NLP) and machine learning, refers to the process of converting a sequence of text into smaller parts, known as tokens.</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38"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39"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40"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41"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42"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43"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44" name="Freeform 8"/>
          <p:cNvSpPr/>
          <p:nvPr/>
        </p:nvSpPr>
        <p:spPr>
          <a:xfrm>
            <a:off x="1198440" y="3099960"/>
            <a:ext cx="12943800" cy="2471760"/>
          </a:xfrm>
          <a:custGeom>
            <a:avLst/>
            <a:gdLst>
              <a:gd name="textAreaLeft" fmla="*/ 0 w 12943800"/>
              <a:gd name="textAreaRight" fmla="*/ 12944160 w 12943800"/>
              <a:gd name="textAreaTop" fmla="*/ 0 h 2471760"/>
              <a:gd name="textAreaBottom" fmla="*/ 2472120 h 2471760"/>
            </a:gdLst>
            <a:ahLst/>
            <a:rect l="textAreaLeft" t="textAreaTop" r="textAreaRight" b="textAreaBottom"/>
            <a:pathLst>
              <a:path w="12944140" h="2471993">
                <a:moveTo>
                  <a:pt x="0" y="0"/>
                </a:moveTo>
                <a:lnTo>
                  <a:pt x="12944141" y="0"/>
                </a:lnTo>
                <a:lnTo>
                  <a:pt x="12944141" y="2471993"/>
                </a:lnTo>
                <a:lnTo>
                  <a:pt x="0" y="2471993"/>
                </a:lnTo>
                <a:lnTo>
                  <a:pt x="0" y="0"/>
                </a:lnTo>
                <a:close/>
              </a:path>
            </a:pathLst>
          </a:custGeom>
          <a:blipFill rotWithShape="0">
            <a:blip r:embed="rId7"/>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45" name="Freeform 9"/>
          <p:cNvSpPr/>
          <p:nvPr/>
        </p:nvSpPr>
        <p:spPr>
          <a:xfrm>
            <a:off x="1198440" y="6656400"/>
            <a:ext cx="12943800" cy="2886840"/>
          </a:xfrm>
          <a:custGeom>
            <a:avLst/>
            <a:gdLst>
              <a:gd name="textAreaLeft" fmla="*/ 0 w 12943800"/>
              <a:gd name="textAreaRight" fmla="*/ 12944160 w 12943800"/>
              <a:gd name="textAreaTop" fmla="*/ 0 h 2886840"/>
              <a:gd name="textAreaBottom" fmla="*/ 2887200 h 2886840"/>
            </a:gdLst>
            <a:ahLst/>
            <a:rect l="textAreaLeft" t="textAreaTop" r="textAreaRight" b="textAreaBottom"/>
            <a:pathLst>
              <a:path w="12944140" h="2887132">
                <a:moveTo>
                  <a:pt x="0" y="0"/>
                </a:moveTo>
                <a:lnTo>
                  <a:pt x="12944141" y="0"/>
                </a:lnTo>
                <a:lnTo>
                  <a:pt x="12944141" y="2887132"/>
                </a:lnTo>
                <a:lnTo>
                  <a:pt x="0" y="2887132"/>
                </a:lnTo>
                <a:lnTo>
                  <a:pt x="0" y="0"/>
                </a:lnTo>
                <a:close/>
              </a:path>
            </a:pathLst>
          </a:custGeom>
          <a:blipFill rotWithShape="0">
            <a:blip r:embed="rId8"/>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46" name="TextBox 10"/>
          <p:cNvSpPr/>
          <p:nvPr/>
        </p:nvSpPr>
        <p:spPr>
          <a:xfrm>
            <a:off x="1198440" y="613440"/>
            <a:ext cx="1112976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Score</a:t>
            </a:r>
            <a:endParaRPr b="0" lang="en-IN" sz="6769" spc="-1" strike="noStrike">
              <a:solidFill>
                <a:srgbClr val="ffffff"/>
              </a:solidFill>
              <a:latin typeface="Arial"/>
            </a:endParaRPr>
          </a:p>
        </p:txBody>
      </p:sp>
      <p:sp>
        <p:nvSpPr>
          <p:cNvPr id="147" name="TextBox 11"/>
          <p:cNvSpPr/>
          <p:nvPr/>
        </p:nvSpPr>
        <p:spPr>
          <a:xfrm>
            <a:off x="1198440" y="2211120"/>
            <a:ext cx="12943800" cy="604080"/>
          </a:xfrm>
          <a:prstGeom prst="rect">
            <a:avLst/>
          </a:prstGeom>
          <a:noFill/>
          <a:ln w="0">
            <a:noFill/>
          </a:ln>
        </p:spPr>
        <p:style>
          <a:lnRef idx="0"/>
          <a:fillRef idx="0"/>
          <a:effectRef idx="0"/>
          <a:fontRef idx="minor"/>
        </p:style>
        <p:txBody>
          <a:bodyPr lIns="0" rIns="0" tIns="0" bIns="0" anchor="t">
            <a:spAutoFit/>
          </a:bodyPr>
          <a:p>
            <a:pPr>
              <a:lnSpc>
                <a:spcPts val="4759"/>
              </a:lnSpc>
            </a:pPr>
            <a:r>
              <a:rPr b="0" lang="en-US" sz="3400" spc="-1" strike="noStrike">
                <a:solidFill>
                  <a:srgbClr val="ffffff"/>
                </a:solidFill>
                <a:latin typeface="Canva Sans"/>
              </a:rPr>
              <a:t>On majority classes </a:t>
            </a:r>
            <a:endParaRPr b="0" lang="en-IN" sz="3400" spc="-1" strike="noStrike">
              <a:solidFill>
                <a:srgbClr val="ffffff"/>
              </a:solidFill>
              <a:latin typeface="Arial"/>
            </a:endParaRPr>
          </a:p>
        </p:txBody>
      </p:sp>
      <p:sp>
        <p:nvSpPr>
          <p:cNvPr id="148" name="TextBox 12"/>
          <p:cNvSpPr/>
          <p:nvPr/>
        </p:nvSpPr>
        <p:spPr>
          <a:xfrm>
            <a:off x="1198440" y="5771160"/>
            <a:ext cx="4080240" cy="1208520"/>
          </a:xfrm>
          <a:prstGeom prst="rect">
            <a:avLst/>
          </a:prstGeom>
          <a:noFill/>
          <a:ln w="0">
            <a:noFill/>
          </a:ln>
        </p:spPr>
        <p:style>
          <a:lnRef idx="0"/>
          <a:fillRef idx="0"/>
          <a:effectRef idx="0"/>
          <a:fontRef idx="minor"/>
        </p:style>
        <p:txBody>
          <a:bodyPr lIns="0" rIns="0" tIns="0" bIns="0" anchor="t">
            <a:spAutoFit/>
          </a:bodyPr>
          <a:p>
            <a:pPr algn="ctr">
              <a:lnSpc>
                <a:spcPts val="4759"/>
              </a:lnSpc>
            </a:pPr>
            <a:r>
              <a:rPr b="0" lang="en-US" sz="3400" spc="-1" strike="noStrike">
                <a:solidFill>
                  <a:srgbClr val="ffffff"/>
                </a:solidFill>
                <a:latin typeface="Canva Sans"/>
              </a:rPr>
              <a:t>On minority classes</a:t>
            </a:r>
            <a:endParaRPr b="0" lang="en-IN" sz="3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49"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50"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51"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52"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53"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54"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55" name="TextBox 8"/>
          <p:cNvSpPr/>
          <p:nvPr/>
        </p:nvSpPr>
        <p:spPr>
          <a:xfrm>
            <a:off x="1028880" y="885960"/>
            <a:ext cx="1112976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Problems faced </a:t>
            </a:r>
            <a:endParaRPr b="0" lang="en-IN" sz="6769" spc="-1" strike="noStrike">
              <a:solidFill>
                <a:srgbClr val="ffffff"/>
              </a:solidFill>
              <a:latin typeface="Arial"/>
            </a:endParaRPr>
          </a:p>
        </p:txBody>
      </p:sp>
      <p:sp>
        <p:nvSpPr>
          <p:cNvPr id="156" name="TextBox 9"/>
          <p:cNvSpPr/>
          <p:nvPr/>
        </p:nvSpPr>
        <p:spPr>
          <a:xfrm>
            <a:off x="1028880" y="2178720"/>
            <a:ext cx="15981840" cy="7252920"/>
          </a:xfrm>
          <a:prstGeom prst="rect">
            <a:avLst/>
          </a:prstGeom>
          <a:noFill/>
          <a:ln w="0">
            <a:noFill/>
          </a:ln>
        </p:spPr>
        <p:style>
          <a:lnRef idx="0"/>
          <a:fillRef idx="0"/>
          <a:effectRef idx="0"/>
          <a:fontRef idx="minor"/>
        </p:style>
        <p:txBody>
          <a:bodyPr lIns="0" rIns="0" tIns="0" bIns="0" anchor="t">
            <a:spAutoFit/>
          </a:bodyPr>
          <a:p>
            <a:pPr lvl="1" marL="734040" indent="-367200">
              <a:lnSpc>
                <a:spcPts val="4759"/>
              </a:lnSpc>
              <a:buClr>
                <a:srgbClr val="ffffff"/>
              </a:buClr>
              <a:buFont typeface="Arial"/>
              <a:buChar char="•"/>
            </a:pPr>
            <a:r>
              <a:rPr b="0" lang="en-US" sz="3400" spc="-1" strike="noStrike">
                <a:solidFill>
                  <a:srgbClr val="ffffff"/>
                </a:solidFill>
                <a:latin typeface="Canva Sans"/>
              </a:rPr>
              <a:t>The presence of multiple classes posed challenges for clustering models in our analysis. The complexity associated with handling diverse classes limited the effectiveness of traditional clustering approaches.</a:t>
            </a:r>
            <a:endParaRPr b="0" lang="en-IN" sz="3400" spc="-1" strike="noStrike">
              <a:solidFill>
                <a:srgbClr val="ffffff"/>
              </a:solidFill>
              <a:latin typeface="Arial"/>
            </a:endParaRPr>
          </a:p>
          <a:p>
            <a:pPr>
              <a:lnSpc>
                <a:spcPts val="4759"/>
              </a:lnSpc>
            </a:pPr>
            <a:endParaRPr b="0" lang="en-IN" sz="18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The significant imbalance in the dataset led to a situation where the model predominantly focused on the majority class. Additionally, the slow generation and data augmentation processes for minority classes contributed to oversampling issues, hindering the overall model performance.</a:t>
            </a:r>
            <a:endParaRPr b="0" lang="en-IN" sz="3400" spc="-1" strike="noStrike">
              <a:solidFill>
                <a:srgbClr val="ffffff"/>
              </a:solidFill>
              <a:latin typeface="Arial"/>
            </a:endParaRPr>
          </a:p>
          <a:p>
            <a:pPr>
              <a:lnSpc>
                <a:spcPts val="4759"/>
              </a:lnSpc>
            </a:pPr>
            <a:endParaRPr b="0" lang="en-IN" sz="1800" spc="-1" strike="noStrike">
              <a:solidFill>
                <a:srgbClr val="ffffff"/>
              </a:solidFill>
              <a:latin typeface="Arial"/>
            </a:endParaRPr>
          </a:p>
          <a:p>
            <a:pPr>
              <a:lnSpc>
                <a:spcPts val="4759"/>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57"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58"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59"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60"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61"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62" name="TextBox 7"/>
          <p:cNvSpPr/>
          <p:nvPr/>
        </p:nvSpPr>
        <p:spPr>
          <a:xfrm>
            <a:off x="1028880" y="885960"/>
            <a:ext cx="1593288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Briefing of other solutions tried</a:t>
            </a:r>
            <a:endParaRPr b="0" lang="en-IN" sz="6769" spc="-1" strike="noStrike">
              <a:solidFill>
                <a:srgbClr val="ffffff"/>
              </a:solidFill>
              <a:latin typeface="Arial"/>
            </a:endParaRPr>
          </a:p>
        </p:txBody>
      </p:sp>
      <p:sp>
        <p:nvSpPr>
          <p:cNvPr id="163" name="TextBox 8"/>
          <p:cNvSpPr/>
          <p:nvPr/>
        </p:nvSpPr>
        <p:spPr>
          <a:xfrm>
            <a:off x="1028880" y="2581920"/>
            <a:ext cx="15509160" cy="5549760"/>
          </a:xfrm>
          <a:prstGeom prst="rect">
            <a:avLst/>
          </a:prstGeom>
          <a:noFill/>
          <a:ln w="0">
            <a:noFill/>
          </a:ln>
        </p:spPr>
        <p:style>
          <a:lnRef idx="0"/>
          <a:fillRef idx="0"/>
          <a:effectRef idx="0"/>
          <a:fontRef idx="minor"/>
        </p:style>
        <p:txBody>
          <a:bodyPr lIns="0" rIns="0" tIns="0" bIns="0" anchor="t">
            <a:spAutoFit/>
          </a:bodyPr>
          <a:p>
            <a:pPr lvl="1" marL="749160" indent="-374400">
              <a:lnSpc>
                <a:spcPts val="4856"/>
              </a:lnSpc>
              <a:buClr>
                <a:srgbClr val="ffffff"/>
              </a:buClr>
              <a:buFont typeface="Arial"/>
              <a:buChar char="•"/>
            </a:pPr>
            <a:r>
              <a:rPr b="0" lang="en-US" sz="3470" spc="-1" strike="noStrike">
                <a:solidFill>
                  <a:srgbClr val="ffffff"/>
                </a:solidFill>
                <a:latin typeface="Canva Sans"/>
              </a:rPr>
              <a:t>KNN or Hierarchial clustering</a:t>
            </a:r>
            <a:endParaRPr b="0" lang="en-IN" sz="3470" spc="-1" strike="noStrike">
              <a:solidFill>
                <a:srgbClr val="ffffff"/>
              </a:solidFill>
              <a:latin typeface="Arial"/>
            </a:endParaRPr>
          </a:p>
          <a:p>
            <a:pPr lvl="1" marL="749160" indent="-374400">
              <a:lnSpc>
                <a:spcPts val="4856"/>
              </a:lnSpc>
              <a:buClr>
                <a:srgbClr val="ffffff"/>
              </a:buClr>
              <a:buFont typeface="Arial"/>
              <a:buChar char="•"/>
            </a:pPr>
            <a:r>
              <a:rPr b="0" lang="en-US" sz="3470" spc="-1" strike="noStrike">
                <a:solidFill>
                  <a:srgbClr val="ffffff"/>
                </a:solidFill>
                <a:latin typeface="Canva Sans"/>
              </a:rPr>
              <a:t>LSTM</a:t>
            </a:r>
            <a:endParaRPr b="0" lang="en-IN" sz="3470" spc="-1" strike="noStrike">
              <a:solidFill>
                <a:srgbClr val="ffffff"/>
              </a:solidFill>
              <a:latin typeface="Arial"/>
            </a:endParaRPr>
          </a:p>
          <a:p>
            <a:pPr lvl="1" marL="749160" indent="-374400">
              <a:lnSpc>
                <a:spcPts val="4856"/>
              </a:lnSpc>
              <a:buClr>
                <a:srgbClr val="ffffff"/>
              </a:buClr>
              <a:buFont typeface="Arial"/>
              <a:buChar char="•"/>
            </a:pPr>
            <a:r>
              <a:rPr b="0" lang="en-US" sz="3470" spc="-1" strike="noStrike">
                <a:solidFill>
                  <a:srgbClr val="ffffff"/>
                </a:solidFill>
                <a:latin typeface="Canva Sans"/>
              </a:rPr>
              <a:t>Transformers </a:t>
            </a:r>
            <a:endParaRPr b="0" lang="en-IN" sz="3470" spc="-1" strike="noStrike">
              <a:solidFill>
                <a:srgbClr val="ffffff"/>
              </a:solidFill>
              <a:latin typeface="Arial"/>
            </a:endParaRPr>
          </a:p>
          <a:p>
            <a:pPr lvl="1" marL="749160" indent="-374400">
              <a:lnSpc>
                <a:spcPts val="4856"/>
              </a:lnSpc>
              <a:buClr>
                <a:srgbClr val="ffffff"/>
              </a:buClr>
              <a:buFont typeface="Arial"/>
              <a:buChar char="•"/>
            </a:pPr>
            <a:r>
              <a:rPr b="0" lang="en-US" sz="3470" spc="-1" strike="noStrike">
                <a:solidFill>
                  <a:srgbClr val="ffffff"/>
                </a:solidFill>
                <a:latin typeface="Canva Sans"/>
              </a:rPr>
              <a:t>RobertA and BERT</a:t>
            </a:r>
            <a:endParaRPr b="0" lang="en-IN" sz="3470" spc="-1" strike="noStrike">
              <a:solidFill>
                <a:srgbClr val="ffffff"/>
              </a:solidFill>
              <a:latin typeface="Arial"/>
            </a:endParaRPr>
          </a:p>
          <a:p>
            <a:pPr lvl="1" marL="749160" indent="-374400">
              <a:lnSpc>
                <a:spcPts val="4856"/>
              </a:lnSpc>
              <a:buClr>
                <a:srgbClr val="ffffff"/>
              </a:buClr>
              <a:buFont typeface="Arial"/>
              <a:buChar char="•"/>
            </a:pPr>
            <a:r>
              <a:rPr b="0" lang="en-US" sz="3470" spc="-1" strike="noStrike">
                <a:solidFill>
                  <a:srgbClr val="ffffff"/>
                </a:solidFill>
                <a:latin typeface="Canva Sans"/>
              </a:rPr>
              <a:t>SciBERT </a:t>
            </a:r>
            <a:endParaRPr b="0" lang="en-IN" sz="3470" spc="-1" strike="noStrike">
              <a:solidFill>
                <a:srgbClr val="ffffff"/>
              </a:solidFill>
              <a:latin typeface="Arial"/>
            </a:endParaRPr>
          </a:p>
          <a:p>
            <a:pPr lvl="1" marL="749160" indent="-374400">
              <a:lnSpc>
                <a:spcPts val="4856"/>
              </a:lnSpc>
              <a:buClr>
                <a:srgbClr val="ffffff"/>
              </a:buClr>
              <a:buFont typeface="Arial"/>
              <a:buChar char="•"/>
            </a:pPr>
            <a:r>
              <a:rPr b="0" lang="en-US" sz="3470" spc="-1" strike="noStrike">
                <a:solidFill>
                  <a:srgbClr val="ffffff"/>
                </a:solidFill>
                <a:latin typeface="Canva Sans"/>
              </a:rPr>
              <a:t>Feauturing Data</a:t>
            </a:r>
            <a:endParaRPr b="0" lang="en-IN" sz="3470" spc="-1" strike="noStrike">
              <a:solidFill>
                <a:srgbClr val="ffffff"/>
              </a:solidFill>
              <a:latin typeface="Arial"/>
            </a:endParaRPr>
          </a:p>
          <a:p>
            <a:pPr lvl="1" marL="749160" indent="-374400">
              <a:lnSpc>
                <a:spcPts val="4856"/>
              </a:lnSpc>
              <a:buClr>
                <a:srgbClr val="ffffff"/>
              </a:buClr>
              <a:buFont typeface="Arial"/>
              <a:buChar char="•"/>
            </a:pPr>
            <a:r>
              <a:rPr b="0" lang="en-US" sz="3470" spc="-1" strike="noStrike">
                <a:solidFill>
                  <a:srgbClr val="ffffff"/>
                </a:solidFill>
                <a:latin typeface="Canva Sans"/>
              </a:rPr>
              <a:t>Class Imbalance </a:t>
            </a:r>
            <a:endParaRPr b="0" lang="en-IN" sz="3470" spc="-1" strike="noStrike">
              <a:solidFill>
                <a:srgbClr val="ffffff"/>
              </a:solidFill>
              <a:latin typeface="Arial"/>
            </a:endParaRPr>
          </a:p>
          <a:p>
            <a:pPr lvl="1" marL="749160" indent="-374400">
              <a:lnSpc>
                <a:spcPts val="4856"/>
              </a:lnSpc>
              <a:buClr>
                <a:srgbClr val="ffffff"/>
              </a:buClr>
              <a:buFont typeface="Arial"/>
              <a:buChar char="•"/>
            </a:pPr>
            <a:r>
              <a:rPr b="0" lang="en-US" sz="3470" spc="-1" strike="noStrike">
                <a:solidFill>
                  <a:srgbClr val="ffffff"/>
                </a:solidFill>
                <a:latin typeface="Canva Sans"/>
              </a:rPr>
              <a:t> </a:t>
            </a:r>
            <a:r>
              <a:rPr b="0" lang="en-US" sz="3470" spc="-1" strike="noStrike">
                <a:solidFill>
                  <a:srgbClr val="ffffff"/>
                </a:solidFill>
                <a:latin typeface="Canva Sans"/>
              </a:rPr>
              <a:t>Assess metrics independently for both minority and majority classes.</a:t>
            </a:r>
            <a:endParaRPr b="0" lang="en-IN" sz="347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64" name="Freeform 2"/>
          <p:cNvSpPr/>
          <p:nvPr/>
        </p:nvSpPr>
        <p:spPr>
          <a:xfrm rot="20766600">
            <a:off x="-234360" y="7510680"/>
            <a:ext cx="8732520" cy="6445800"/>
          </a:xfrm>
          <a:custGeom>
            <a:avLst/>
            <a:gdLst>
              <a:gd name="textAreaLeft" fmla="*/ 0 w 8732520"/>
              <a:gd name="textAreaRight" fmla="*/ 8732880 w 8732520"/>
              <a:gd name="textAreaTop" fmla="*/ 0 h 6445800"/>
              <a:gd name="textAreaBottom" fmla="*/ 6446160 h 6445800"/>
            </a:gdLst>
            <a:ahLst/>
            <a:rect l="textAreaLeft" t="textAreaTop" r="textAreaRight" b="textAreaBottom"/>
            <a:pathLst>
              <a:path w="8732717" h="6446333">
                <a:moveTo>
                  <a:pt x="0" y="0"/>
                </a:moveTo>
                <a:lnTo>
                  <a:pt x="8732717" y="0"/>
                </a:lnTo>
                <a:lnTo>
                  <a:pt x="8732717" y="6446332"/>
                </a:lnTo>
                <a:lnTo>
                  <a:pt x="0" y="6446332"/>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65" name="Freeform 3"/>
          <p:cNvSpPr/>
          <p:nvPr/>
        </p:nvSpPr>
        <p:spPr>
          <a:xfrm>
            <a:off x="-2685960" y="-3553560"/>
            <a:ext cx="7966440" cy="7966440"/>
          </a:xfrm>
          <a:custGeom>
            <a:avLst/>
            <a:gdLst>
              <a:gd name="textAreaLeft" fmla="*/ 0 w 7966440"/>
              <a:gd name="textAreaRight" fmla="*/ 7966800 w 7966440"/>
              <a:gd name="textAreaTop" fmla="*/ 0 h 7966440"/>
              <a:gd name="textAreaBottom" fmla="*/ 7966800 h 7966440"/>
            </a:gdLst>
            <a:ahLst/>
            <a:rect l="textAreaLeft" t="textAreaTop" r="textAreaRight" b="textAreaBottom"/>
            <a:pathLst>
              <a:path w="7966832" h="7966832">
                <a:moveTo>
                  <a:pt x="0" y="0"/>
                </a:moveTo>
                <a:lnTo>
                  <a:pt x="7966832" y="0"/>
                </a:lnTo>
                <a:lnTo>
                  <a:pt x="7966832" y="7966832"/>
                </a:lnTo>
                <a:lnTo>
                  <a:pt x="0" y="7966832"/>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66" name="Freeform 4"/>
          <p:cNvSpPr/>
          <p:nvPr/>
        </p:nvSpPr>
        <p:spPr>
          <a:xfrm>
            <a:off x="13500360" y="-175320"/>
            <a:ext cx="7517160" cy="10636920"/>
          </a:xfrm>
          <a:custGeom>
            <a:avLst/>
            <a:gdLst>
              <a:gd name="textAreaLeft" fmla="*/ 0 w 7517160"/>
              <a:gd name="textAreaRight" fmla="*/ 7517520 w 7517160"/>
              <a:gd name="textAreaTop" fmla="*/ 0 h 10636920"/>
              <a:gd name="textAreaBottom" fmla="*/ 10637280 h 10636920"/>
            </a:gdLst>
            <a:ahLst/>
            <a:rect l="textAreaLeft" t="textAreaTop" r="textAreaRight" b="textAreaBottom"/>
            <a:pathLst>
              <a:path w="7517602" h="10637319">
                <a:moveTo>
                  <a:pt x="0" y="0"/>
                </a:moveTo>
                <a:lnTo>
                  <a:pt x="7517602" y="0"/>
                </a:lnTo>
                <a:lnTo>
                  <a:pt x="7517602" y="10637318"/>
                </a:lnTo>
                <a:lnTo>
                  <a:pt x="0" y="10637318"/>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67" name="TextBox 5"/>
          <p:cNvSpPr/>
          <p:nvPr/>
        </p:nvSpPr>
        <p:spPr>
          <a:xfrm>
            <a:off x="902880" y="3268080"/>
            <a:ext cx="16071840" cy="7552080"/>
          </a:xfrm>
          <a:prstGeom prst="rect">
            <a:avLst/>
          </a:prstGeom>
          <a:noFill/>
          <a:ln w="0">
            <a:noFill/>
          </a:ln>
        </p:spPr>
        <p:style>
          <a:lnRef idx="0"/>
          <a:fillRef idx="0"/>
          <a:effectRef idx="0"/>
          <a:fontRef idx="minor"/>
        </p:style>
        <p:txBody>
          <a:bodyPr lIns="0" rIns="0" tIns="0" bIns="0" anchor="t">
            <a:spAutoFit/>
          </a:bodyPr>
          <a:p>
            <a:pPr>
              <a:lnSpc>
                <a:spcPts val="4618"/>
              </a:lnSpc>
            </a:pPr>
            <a:r>
              <a:rPr b="0" lang="en-US" sz="3300" spc="-1" strike="noStrike">
                <a:solidFill>
                  <a:srgbClr val="ffffff"/>
                </a:solidFill>
                <a:latin typeface="Montserrat"/>
              </a:rPr>
              <a:t>First we tried using KNN algorithm</a:t>
            </a:r>
            <a:endParaRPr b="0" lang="en-IN" sz="3300" spc="-1" strike="noStrike">
              <a:solidFill>
                <a:srgbClr val="ffffff"/>
              </a:solidFill>
              <a:latin typeface="Arial"/>
            </a:endParaRPr>
          </a:p>
          <a:p>
            <a:pPr lvl="1" marL="712080" indent="-356040">
              <a:lnSpc>
                <a:spcPts val="4618"/>
              </a:lnSpc>
              <a:buClr>
                <a:srgbClr val="ffffff"/>
              </a:buClr>
              <a:buFont typeface="Arial"/>
              <a:buChar char="•"/>
            </a:pPr>
            <a:r>
              <a:rPr b="0" lang="en-US" sz="3300" spc="-1" strike="noStrike">
                <a:solidFill>
                  <a:srgbClr val="ffffff"/>
                </a:solidFill>
                <a:latin typeface="Montserrat"/>
              </a:rPr>
              <a:t>K-Nearest Neighbors (KNN) is a supervised machine learning algorithm for classification and regression. It functions as a voting system, assigning a new data point's class label based on the majority class among its 'k' nearest neighbors in the feature space.</a:t>
            </a:r>
            <a:endParaRPr b="0" lang="en-IN" sz="3300" spc="-1" strike="noStrike">
              <a:solidFill>
                <a:srgbClr val="ffffff"/>
              </a:solidFill>
              <a:latin typeface="Arial"/>
            </a:endParaRPr>
          </a:p>
          <a:p>
            <a:pPr>
              <a:lnSpc>
                <a:spcPts val="4618"/>
              </a:lnSpc>
            </a:pPr>
            <a:endParaRPr b="0" lang="en-IN" sz="1800" spc="-1" strike="noStrike">
              <a:solidFill>
                <a:srgbClr val="ffffff"/>
              </a:solidFill>
              <a:latin typeface="Arial"/>
            </a:endParaRPr>
          </a:p>
          <a:p>
            <a:pPr lvl="1" marL="712080" indent="-356040">
              <a:lnSpc>
                <a:spcPts val="4618"/>
              </a:lnSpc>
              <a:buClr>
                <a:srgbClr val="ffffff"/>
              </a:buClr>
              <a:buFont typeface="Arial"/>
              <a:buChar char="•"/>
            </a:pPr>
            <a:r>
              <a:rPr b="0" lang="en-US" sz="3300" spc="-1" strike="noStrike">
                <a:solidFill>
                  <a:srgbClr val="ffffff"/>
                </a:solidFill>
                <a:latin typeface="Montserrat"/>
              </a:rPr>
              <a:t>We experimented with KNN, but its performance was suboptimal. The model struggled with the multitude of available categories, and some data instances were associated with more than two classes, leading to its failure. As a result, we explored alternative models.</a:t>
            </a:r>
            <a:endParaRPr b="0" lang="en-IN" sz="3300" spc="-1" strike="noStrike">
              <a:solidFill>
                <a:srgbClr val="ffffff"/>
              </a:solidFill>
              <a:latin typeface="Arial"/>
            </a:endParaRPr>
          </a:p>
          <a:p>
            <a:pPr>
              <a:lnSpc>
                <a:spcPts val="4618"/>
              </a:lnSpc>
            </a:pPr>
            <a:endParaRPr b="0" lang="en-IN" sz="1800" spc="-1" strike="noStrike">
              <a:solidFill>
                <a:srgbClr val="ffffff"/>
              </a:solidFill>
              <a:latin typeface="Arial"/>
            </a:endParaRPr>
          </a:p>
          <a:p>
            <a:pPr>
              <a:lnSpc>
                <a:spcPts val="4618"/>
              </a:lnSpc>
            </a:pPr>
            <a:endParaRPr b="0" lang="en-IN" sz="1800" spc="-1" strike="noStrike">
              <a:solidFill>
                <a:srgbClr val="ffffff"/>
              </a:solidFill>
              <a:latin typeface="Arial"/>
            </a:endParaRPr>
          </a:p>
          <a:p>
            <a:pPr algn="ctr">
              <a:lnSpc>
                <a:spcPts val="4056"/>
              </a:lnSpc>
            </a:pPr>
            <a:endParaRPr b="0" lang="en-IN" sz="1800" spc="-1" strike="noStrike">
              <a:solidFill>
                <a:srgbClr val="ffffff"/>
              </a:solidFill>
              <a:latin typeface="Arial"/>
            </a:endParaRPr>
          </a:p>
        </p:txBody>
      </p:sp>
      <p:sp>
        <p:nvSpPr>
          <p:cNvPr id="168" name="TextBox 6"/>
          <p:cNvSpPr/>
          <p:nvPr/>
        </p:nvSpPr>
        <p:spPr>
          <a:xfrm>
            <a:off x="902880" y="2247480"/>
            <a:ext cx="1624680" cy="924120"/>
          </a:xfrm>
          <a:prstGeom prst="rect">
            <a:avLst/>
          </a:prstGeom>
          <a:noFill/>
          <a:ln w="0">
            <a:noFill/>
          </a:ln>
        </p:spPr>
        <p:style>
          <a:lnRef idx="0"/>
          <a:fillRef idx="0"/>
          <a:effectRef idx="0"/>
          <a:fontRef idx="minor"/>
        </p:style>
        <p:txBody>
          <a:bodyPr lIns="0" rIns="0" tIns="0" bIns="0" anchor="t">
            <a:spAutoFit/>
          </a:bodyPr>
          <a:p>
            <a:pPr algn="ctr">
              <a:lnSpc>
                <a:spcPts val="7279"/>
              </a:lnSpc>
            </a:pPr>
            <a:r>
              <a:rPr b="0" lang="en-US" sz="5200" spc="-1" strike="noStrike">
                <a:solidFill>
                  <a:srgbClr val="ffffff"/>
                </a:solidFill>
                <a:latin typeface="Canva Sans Bold"/>
              </a:rPr>
              <a:t>KNN </a:t>
            </a:r>
            <a:endParaRPr b="0" lang="en-IN" sz="5200" spc="-1" strike="noStrike">
              <a:solidFill>
                <a:srgbClr val="ffffff"/>
              </a:solidFill>
              <a:latin typeface="Arial"/>
            </a:endParaRPr>
          </a:p>
        </p:txBody>
      </p:sp>
      <p:sp>
        <p:nvSpPr>
          <p:cNvPr id="169" name="TextBox 7"/>
          <p:cNvSpPr/>
          <p:nvPr/>
        </p:nvSpPr>
        <p:spPr>
          <a:xfrm>
            <a:off x="1028880" y="334800"/>
            <a:ext cx="16151040" cy="1848600"/>
          </a:xfrm>
          <a:prstGeom prst="rect">
            <a:avLst/>
          </a:prstGeom>
          <a:noFill/>
          <a:ln w="0">
            <a:noFill/>
          </a:ln>
        </p:spPr>
        <p:style>
          <a:lnRef idx="0"/>
          <a:fillRef idx="0"/>
          <a:effectRef idx="0"/>
          <a:fontRef idx="minor"/>
        </p:style>
        <p:txBody>
          <a:bodyPr lIns="0" rIns="0" tIns="0" bIns="0" anchor="t">
            <a:spAutoFit/>
          </a:bodyPr>
          <a:p>
            <a:pPr>
              <a:lnSpc>
                <a:spcPts val="7279"/>
              </a:lnSpc>
            </a:pPr>
            <a:r>
              <a:rPr b="0" lang="en-US" sz="5200" spc="-1" strike="noStrike">
                <a:solidFill>
                  <a:srgbClr val="ffffff"/>
                </a:solidFill>
                <a:latin typeface="Canva Sans Bold"/>
              </a:rPr>
              <a:t>First Idea was to solve using KNN or Heirarchial Clustering</a:t>
            </a:r>
            <a:endParaRPr b="0" lang="en-IN" sz="52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70" name="Freeform 2"/>
          <p:cNvSpPr/>
          <p:nvPr/>
        </p:nvSpPr>
        <p:spPr>
          <a:xfrm>
            <a:off x="-2668680" y="-2244600"/>
            <a:ext cx="8831520" cy="8831520"/>
          </a:xfrm>
          <a:custGeom>
            <a:avLst/>
            <a:gdLst>
              <a:gd name="textAreaLeft" fmla="*/ 0 w 8831520"/>
              <a:gd name="textAreaRight" fmla="*/ 8831880 w 8831520"/>
              <a:gd name="textAreaTop" fmla="*/ 0 h 8831520"/>
              <a:gd name="textAreaBottom" fmla="*/ 8831880 h 8831520"/>
            </a:gdLst>
            <a:ahLst/>
            <a:rect l="textAreaLeft" t="textAreaTop" r="textAreaRight" b="textAreaBottom"/>
            <a:pathLst>
              <a:path w="8831880" h="8831880">
                <a:moveTo>
                  <a:pt x="0" y="0"/>
                </a:moveTo>
                <a:lnTo>
                  <a:pt x="8831880" y="0"/>
                </a:lnTo>
                <a:lnTo>
                  <a:pt x="8831880" y="8831880"/>
                </a:lnTo>
                <a:lnTo>
                  <a:pt x="0" y="8831880"/>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71" name="Freeform 3"/>
          <p:cNvSpPr/>
          <p:nvPr/>
        </p:nvSpPr>
        <p:spPr>
          <a:xfrm>
            <a:off x="12591360" y="1028880"/>
            <a:ext cx="6510960" cy="11279880"/>
          </a:xfrm>
          <a:custGeom>
            <a:avLst/>
            <a:gdLst>
              <a:gd name="textAreaLeft" fmla="*/ 0 w 6510960"/>
              <a:gd name="textAreaRight" fmla="*/ 6511320 w 6510960"/>
              <a:gd name="textAreaTop" fmla="*/ 0 h 11279880"/>
              <a:gd name="textAreaBottom" fmla="*/ 11280240 h 11279880"/>
            </a:gdLst>
            <a:ahLst/>
            <a:rect l="textAreaLeft" t="textAreaTop" r="textAreaRight" b="textAreaBottom"/>
            <a:pathLst>
              <a:path w="6511191" h="11280306">
                <a:moveTo>
                  <a:pt x="0" y="0"/>
                </a:moveTo>
                <a:lnTo>
                  <a:pt x="6511191" y="0"/>
                </a:lnTo>
                <a:lnTo>
                  <a:pt x="6511191" y="11280306"/>
                </a:lnTo>
                <a:lnTo>
                  <a:pt x="0" y="11280306"/>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72" name="Freeform 4"/>
          <p:cNvSpPr/>
          <p:nvPr/>
        </p:nvSpPr>
        <p:spPr>
          <a:xfrm rot="4239000">
            <a:off x="-1366200" y="-2787840"/>
            <a:ext cx="3493440" cy="5774400"/>
          </a:xfrm>
          <a:custGeom>
            <a:avLst/>
            <a:gdLst>
              <a:gd name="textAreaLeft" fmla="*/ 0 w 3493440"/>
              <a:gd name="textAreaRight" fmla="*/ 3493800 w 3493440"/>
              <a:gd name="textAreaTop" fmla="*/ 0 h 5774400"/>
              <a:gd name="textAreaBottom" fmla="*/ 5774760 h 5774400"/>
            </a:gdLst>
            <a:ahLst/>
            <a:rect l="textAreaLeft" t="textAreaTop" r="textAreaRight" b="textAreaBottom"/>
            <a:pathLst>
              <a:path w="3493701" h="5774713">
                <a:moveTo>
                  <a:pt x="0" y="0"/>
                </a:moveTo>
                <a:lnTo>
                  <a:pt x="3493701" y="0"/>
                </a:lnTo>
                <a:lnTo>
                  <a:pt x="3493701" y="5774713"/>
                </a:lnTo>
                <a:lnTo>
                  <a:pt x="0" y="5774713"/>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73" name="TextBox 5"/>
          <p:cNvSpPr/>
          <p:nvPr/>
        </p:nvSpPr>
        <p:spPr>
          <a:xfrm>
            <a:off x="1620000" y="1017720"/>
            <a:ext cx="11700000" cy="1111680"/>
          </a:xfrm>
          <a:prstGeom prst="rect">
            <a:avLst/>
          </a:prstGeom>
          <a:noFill/>
          <a:ln w="0">
            <a:noFill/>
          </a:ln>
        </p:spPr>
        <p:style>
          <a:lnRef idx="0"/>
          <a:fillRef idx="0"/>
          <a:effectRef idx="0"/>
          <a:fontRef idx="minor"/>
        </p:style>
        <p:txBody>
          <a:bodyPr lIns="0" rIns="0" tIns="0" bIns="0" anchor="t">
            <a:spAutoFit/>
          </a:bodyPr>
          <a:p>
            <a:pPr algn="ctr">
              <a:lnSpc>
                <a:spcPts val="8751"/>
              </a:lnSpc>
            </a:pPr>
            <a:r>
              <a:rPr b="0" lang="en-US" sz="6250" spc="-1" strike="noStrike">
                <a:solidFill>
                  <a:srgbClr val="ffffff"/>
                </a:solidFill>
                <a:latin typeface="Canva Sans Bold"/>
              </a:rPr>
              <a:t>Hierarchial Clustering</a:t>
            </a:r>
            <a:endParaRPr b="0" lang="en-IN" sz="6250" spc="-1" strike="noStrike">
              <a:solidFill>
                <a:srgbClr val="ffffff"/>
              </a:solidFill>
              <a:latin typeface="Arial"/>
            </a:endParaRPr>
          </a:p>
        </p:txBody>
      </p:sp>
      <p:sp>
        <p:nvSpPr>
          <p:cNvPr id="174" name="TextBox 6"/>
          <p:cNvSpPr/>
          <p:nvPr/>
        </p:nvSpPr>
        <p:spPr>
          <a:xfrm>
            <a:off x="1028880" y="2238120"/>
            <a:ext cx="17259120" cy="8295480"/>
          </a:xfrm>
          <a:prstGeom prst="rect">
            <a:avLst/>
          </a:prstGeom>
          <a:noFill/>
          <a:ln w="0">
            <a:noFill/>
          </a:ln>
        </p:spPr>
        <p:style>
          <a:lnRef idx="0"/>
          <a:fillRef idx="0"/>
          <a:effectRef idx="0"/>
          <a:fontRef idx="minor"/>
        </p:style>
        <p:txBody>
          <a:bodyPr lIns="0" rIns="0" tIns="0" bIns="0" anchor="t">
            <a:spAutoFit/>
          </a:bodyPr>
          <a:p>
            <a:pPr lvl="1" marL="719640" indent="-360000">
              <a:lnSpc>
                <a:spcPts val="4666"/>
              </a:lnSpc>
              <a:buClr>
                <a:srgbClr val="ffffff"/>
              </a:buClr>
              <a:buFont typeface="Arial"/>
              <a:buChar char="•"/>
            </a:pPr>
            <a:r>
              <a:rPr b="0" lang="en-US" sz="3340" spc="-1" strike="noStrike">
                <a:solidFill>
                  <a:srgbClr val="ffffff"/>
                </a:solidFill>
                <a:latin typeface="Canva Sans"/>
              </a:rPr>
              <a:t>Hierarchical clustering is an unsupervised learning method for clustering data points. The algorithm builds clusters by measuring the dissimilarities between data.</a:t>
            </a:r>
            <a:endParaRPr b="0" lang="en-IN" sz="3340" spc="-1" strike="noStrike">
              <a:solidFill>
                <a:srgbClr val="ffffff"/>
              </a:solidFill>
              <a:latin typeface="Arial"/>
            </a:endParaRPr>
          </a:p>
          <a:p>
            <a:pPr lvl="1" marL="719640" indent="-360000">
              <a:lnSpc>
                <a:spcPts val="4666"/>
              </a:lnSpc>
              <a:buClr>
                <a:srgbClr val="ffffff"/>
              </a:buClr>
              <a:buFont typeface="Arial"/>
              <a:buChar char="•"/>
            </a:pPr>
            <a:r>
              <a:rPr b="0" lang="en-US" sz="3340" spc="-1" strike="noStrike">
                <a:solidFill>
                  <a:srgbClr val="ffffff"/>
                </a:solidFill>
                <a:latin typeface="Canva Sans"/>
              </a:rPr>
              <a:t>In this algorithm, we develop the hierarchy of clusters in the form of a tree, and this tree-shaped structure is known as the dendrogram.</a:t>
            </a:r>
            <a:endParaRPr b="0" lang="en-IN" sz="3340" spc="-1" strike="noStrike">
              <a:solidFill>
                <a:srgbClr val="ffffff"/>
              </a:solidFill>
              <a:latin typeface="Arial"/>
            </a:endParaRPr>
          </a:p>
          <a:p>
            <a:pPr>
              <a:lnSpc>
                <a:spcPts val="4666"/>
              </a:lnSpc>
            </a:pPr>
            <a:endParaRPr b="0" lang="en-IN" sz="1800" spc="-1" strike="noStrike">
              <a:solidFill>
                <a:srgbClr val="ffffff"/>
              </a:solidFill>
              <a:latin typeface="Arial"/>
            </a:endParaRPr>
          </a:p>
          <a:p>
            <a:pPr lvl="1" marL="719640" indent="-360000">
              <a:lnSpc>
                <a:spcPts val="4666"/>
              </a:lnSpc>
              <a:buClr>
                <a:srgbClr val="ffffff"/>
              </a:buClr>
              <a:buFont typeface="Arial"/>
              <a:buChar char="•"/>
            </a:pPr>
            <a:r>
              <a:rPr b="0" lang="en-US" sz="3340" spc="-1" strike="noStrike">
                <a:solidFill>
                  <a:srgbClr val="ffffff"/>
                </a:solidFill>
                <a:latin typeface="Canva Sans"/>
              </a:rPr>
              <a:t>The hierarchical clustering technique has two approaches:</a:t>
            </a:r>
            <a:endParaRPr b="0" lang="en-IN" sz="3340" spc="-1" strike="noStrike">
              <a:solidFill>
                <a:srgbClr val="ffffff"/>
              </a:solidFill>
              <a:latin typeface="Arial"/>
            </a:endParaRPr>
          </a:p>
          <a:p>
            <a:pPr lvl="1" marL="719640" indent="-360000">
              <a:lnSpc>
                <a:spcPts val="4666"/>
              </a:lnSpc>
              <a:buClr>
                <a:srgbClr val="ffffff"/>
              </a:buClr>
              <a:buFont typeface="Arial"/>
              <a:buChar char="•"/>
            </a:pPr>
            <a:r>
              <a:rPr b="0" lang="en-US" sz="3340" spc="-1" strike="noStrike">
                <a:solidFill>
                  <a:srgbClr val="ffffff"/>
                </a:solidFill>
                <a:latin typeface="Canva Sans Bold"/>
              </a:rPr>
              <a:t>Agglomerative:</a:t>
            </a:r>
            <a:r>
              <a:rPr b="0" lang="en-US" sz="3340" spc="-1" strike="noStrike">
                <a:solidFill>
                  <a:srgbClr val="ffffff"/>
                </a:solidFill>
                <a:latin typeface="Canva Sans"/>
              </a:rPr>
              <a:t> Agglomerative is a </a:t>
            </a:r>
            <a:r>
              <a:rPr b="0" lang="en-US" sz="3340" spc="-1" strike="noStrike">
                <a:solidFill>
                  <a:srgbClr val="ffffff"/>
                </a:solidFill>
                <a:latin typeface="Canva Sans Bold"/>
              </a:rPr>
              <a:t>bottom-up</a:t>
            </a:r>
            <a:r>
              <a:rPr b="0" lang="en-US" sz="3340" spc="-1" strike="noStrike">
                <a:solidFill>
                  <a:srgbClr val="ffffff"/>
                </a:solidFill>
                <a:latin typeface="Canva Sans"/>
              </a:rPr>
              <a:t> approach, in which the algorithm starts with taking all data points as single clusters and merging them until one cluster is left.</a:t>
            </a:r>
            <a:endParaRPr b="0" lang="en-IN" sz="3340" spc="-1" strike="noStrike">
              <a:solidFill>
                <a:srgbClr val="ffffff"/>
              </a:solidFill>
              <a:latin typeface="Arial"/>
            </a:endParaRPr>
          </a:p>
          <a:p>
            <a:pPr lvl="1" marL="719640" indent="-360000">
              <a:lnSpc>
                <a:spcPts val="4666"/>
              </a:lnSpc>
              <a:buClr>
                <a:srgbClr val="ffffff"/>
              </a:buClr>
              <a:buFont typeface="Arial"/>
              <a:buChar char="•"/>
            </a:pPr>
            <a:r>
              <a:rPr b="0" lang="en-US" sz="3340" spc="-1" strike="noStrike">
                <a:solidFill>
                  <a:srgbClr val="ffffff"/>
                </a:solidFill>
                <a:latin typeface="Canva Sans Bold"/>
              </a:rPr>
              <a:t>Divisive:</a:t>
            </a:r>
            <a:r>
              <a:rPr b="0" lang="en-US" sz="3340" spc="-1" strike="noStrike">
                <a:solidFill>
                  <a:srgbClr val="ffffff"/>
                </a:solidFill>
                <a:latin typeface="Canva Sans"/>
              </a:rPr>
              <a:t> Divisive algorithm is the reverse of the agglomerative algorithm as it is a </a:t>
            </a:r>
            <a:r>
              <a:rPr b="0" lang="en-US" sz="3340" spc="-1" strike="noStrike">
                <a:solidFill>
                  <a:srgbClr val="ffffff"/>
                </a:solidFill>
                <a:latin typeface="Canva Sans Bold"/>
              </a:rPr>
              <a:t>top-down approach.</a:t>
            </a:r>
            <a:endParaRPr b="0" lang="en-IN" sz="3340" spc="-1" strike="noStrike">
              <a:solidFill>
                <a:srgbClr val="ffffff"/>
              </a:solidFill>
              <a:latin typeface="Arial"/>
            </a:endParaRPr>
          </a:p>
          <a:p>
            <a:pPr>
              <a:lnSpc>
                <a:spcPts val="4666"/>
              </a:lnSpc>
            </a:pPr>
            <a:endParaRPr b="0" lang="en-IN" sz="1800" spc="-1" strike="noStrike">
              <a:solidFill>
                <a:srgbClr val="ffffff"/>
              </a:solidFill>
              <a:latin typeface="Arial"/>
            </a:endParaRPr>
          </a:p>
          <a:p>
            <a:pPr>
              <a:lnSpc>
                <a:spcPts val="4666"/>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48" name="Freeform 2"/>
          <p:cNvSpPr/>
          <p:nvPr/>
        </p:nvSpPr>
        <p:spPr>
          <a:xfrm rot="20766600">
            <a:off x="-234360" y="7510680"/>
            <a:ext cx="8732520" cy="6445800"/>
          </a:xfrm>
          <a:custGeom>
            <a:avLst/>
            <a:gdLst>
              <a:gd name="textAreaLeft" fmla="*/ 0 w 8732520"/>
              <a:gd name="textAreaRight" fmla="*/ 8732880 w 8732520"/>
              <a:gd name="textAreaTop" fmla="*/ 0 h 6445800"/>
              <a:gd name="textAreaBottom" fmla="*/ 6446160 h 6445800"/>
            </a:gdLst>
            <a:ahLst/>
            <a:rect l="textAreaLeft" t="textAreaTop" r="textAreaRight" b="textAreaBottom"/>
            <a:pathLst>
              <a:path w="8732717" h="6446333">
                <a:moveTo>
                  <a:pt x="0" y="0"/>
                </a:moveTo>
                <a:lnTo>
                  <a:pt x="8732717" y="0"/>
                </a:lnTo>
                <a:lnTo>
                  <a:pt x="8732717" y="6446332"/>
                </a:lnTo>
                <a:lnTo>
                  <a:pt x="0" y="6446332"/>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49" name="Freeform 3"/>
          <p:cNvSpPr/>
          <p:nvPr/>
        </p:nvSpPr>
        <p:spPr>
          <a:xfrm>
            <a:off x="-2685960" y="-3553560"/>
            <a:ext cx="7966440" cy="7966440"/>
          </a:xfrm>
          <a:custGeom>
            <a:avLst/>
            <a:gdLst>
              <a:gd name="textAreaLeft" fmla="*/ 0 w 7966440"/>
              <a:gd name="textAreaRight" fmla="*/ 7966800 w 7966440"/>
              <a:gd name="textAreaTop" fmla="*/ 0 h 7966440"/>
              <a:gd name="textAreaBottom" fmla="*/ 7966800 h 7966440"/>
            </a:gdLst>
            <a:ahLst/>
            <a:rect l="textAreaLeft" t="textAreaTop" r="textAreaRight" b="textAreaBottom"/>
            <a:pathLst>
              <a:path w="7966832" h="7966832">
                <a:moveTo>
                  <a:pt x="0" y="0"/>
                </a:moveTo>
                <a:lnTo>
                  <a:pt x="7966832" y="0"/>
                </a:lnTo>
                <a:lnTo>
                  <a:pt x="7966832" y="7966832"/>
                </a:lnTo>
                <a:lnTo>
                  <a:pt x="0" y="7966832"/>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50" name="Freeform 4"/>
          <p:cNvSpPr/>
          <p:nvPr/>
        </p:nvSpPr>
        <p:spPr>
          <a:xfrm>
            <a:off x="13500360" y="-175320"/>
            <a:ext cx="7517160" cy="10636920"/>
          </a:xfrm>
          <a:custGeom>
            <a:avLst/>
            <a:gdLst>
              <a:gd name="textAreaLeft" fmla="*/ 0 w 7517160"/>
              <a:gd name="textAreaRight" fmla="*/ 7517520 w 7517160"/>
              <a:gd name="textAreaTop" fmla="*/ 0 h 10636920"/>
              <a:gd name="textAreaBottom" fmla="*/ 10637280 h 10636920"/>
            </a:gdLst>
            <a:ahLst/>
            <a:rect l="textAreaLeft" t="textAreaTop" r="textAreaRight" b="textAreaBottom"/>
            <a:pathLst>
              <a:path w="7517602" h="10637319">
                <a:moveTo>
                  <a:pt x="0" y="0"/>
                </a:moveTo>
                <a:lnTo>
                  <a:pt x="7517602" y="0"/>
                </a:lnTo>
                <a:lnTo>
                  <a:pt x="7517602" y="10637318"/>
                </a:lnTo>
                <a:lnTo>
                  <a:pt x="0" y="10637318"/>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51" name="Freeform 5"/>
          <p:cNvSpPr/>
          <p:nvPr/>
        </p:nvSpPr>
        <p:spPr>
          <a:xfrm>
            <a:off x="14763960" y="650160"/>
            <a:ext cx="3873960" cy="2861640"/>
          </a:xfrm>
          <a:custGeom>
            <a:avLst/>
            <a:gdLst>
              <a:gd name="textAreaLeft" fmla="*/ 0 w 3873960"/>
              <a:gd name="textAreaRight" fmla="*/ 3874320 w 3873960"/>
              <a:gd name="textAreaTop" fmla="*/ 0 h 2861640"/>
              <a:gd name="textAreaBottom" fmla="*/ 2862000 h 2861640"/>
            </a:gdLst>
            <a:ahLst/>
            <a:rect l="textAreaLeft" t="textAreaTop" r="textAreaRight" b="textAreaBottom"/>
            <a:pathLst>
              <a:path w="3874294" h="2862135">
                <a:moveTo>
                  <a:pt x="0" y="0"/>
                </a:moveTo>
                <a:lnTo>
                  <a:pt x="3874294" y="0"/>
                </a:lnTo>
                <a:lnTo>
                  <a:pt x="3874294" y="2862135"/>
                </a:lnTo>
                <a:lnTo>
                  <a:pt x="0" y="286213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52" name="TextBox 6"/>
          <p:cNvSpPr/>
          <p:nvPr/>
        </p:nvSpPr>
        <p:spPr>
          <a:xfrm>
            <a:off x="1028880" y="277560"/>
            <a:ext cx="8683920" cy="1422000"/>
          </a:xfrm>
          <a:prstGeom prst="rect">
            <a:avLst/>
          </a:prstGeom>
          <a:noFill/>
          <a:ln w="0">
            <a:noFill/>
          </a:ln>
        </p:spPr>
        <p:style>
          <a:lnRef idx="0"/>
          <a:fillRef idx="0"/>
          <a:effectRef idx="0"/>
          <a:fontRef idx="minor"/>
        </p:style>
        <p:txBody>
          <a:bodyPr lIns="0" rIns="0" tIns="0" bIns="0" anchor="t">
            <a:spAutoFit/>
          </a:bodyPr>
          <a:p>
            <a:pPr algn="ctr">
              <a:lnSpc>
                <a:spcPts val="11200"/>
              </a:lnSpc>
            </a:pPr>
            <a:r>
              <a:rPr b="0" lang="en-US" sz="8000" spc="-1" strike="noStrike">
                <a:solidFill>
                  <a:srgbClr val="ffffff"/>
                </a:solidFill>
                <a:latin typeface="Canva Sans Bold"/>
              </a:rPr>
              <a:t>Table of contents</a:t>
            </a:r>
            <a:endParaRPr b="0" lang="en-IN" sz="8000" spc="-1" strike="noStrike">
              <a:solidFill>
                <a:srgbClr val="ffffff"/>
              </a:solidFill>
              <a:latin typeface="Arial"/>
            </a:endParaRPr>
          </a:p>
        </p:txBody>
      </p:sp>
      <p:sp>
        <p:nvSpPr>
          <p:cNvPr id="53" name="TextBox 7"/>
          <p:cNvSpPr/>
          <p:nvPr/>
        </p:nvSpPr>
        <p:spPr>
          <a:xfrm>
            <a:off x="1028880" y="2307960"/>
            <a:ext cx="18428400" cy="6603480"/>
          </a:xfrm>
          <a:prstGeom prst="rect">
            <a:avLst/>
          </a:prstGeom>
          <a:noFill/>
          <a:ln w="0">
            <a:noFill/>
          </a:ln>
        </p:spPr>
        <p:style>
          <a:lnRef idx="0"/>
          <a:fillRef idx="0"/>
          <a:effectRef idx="0"/>
          <a:fontRef idx="minor"/>
        </p:style>
        <p:txBody>
          <a:bodyPr lIns="0" rIns="0" tIns="0" bIns="0" anchor="t">
            <a:spAutoFit/>
          </a:bodyPr>
          <a:p>
            <a:pPr lvl="1" marL="890640" indent="-445320">
              <a:lnSpc>
                <a:spcPts val="5777"/>
              </a:lnSpc>
              <a:buClr>
                <a:srgbClr val="ffffff"/>
              </a:buClr>
              <a:buFont typeface="Arial"/>
              <a:buChar char="•"/>
            </a:pPr>
            <a:r>
              <a:rPr b="0" lang="en-US" sz="4120" spc="-1" strike="noStrike">
                <a:solidFill>
                  <a:srgbClr val="ffffff"/>
                </a:solidFill>
                <a:latin typeface="Canva Sans"/>
              </a:rPr>
              <a:t>Applications and uses of model</a:t>
            </a:r>
            <a:endParaRPr b="0" lang="en-IN" sz="4120" spc="-1" strike="noStrike">
              <a:solidFill>
                <a:srgbClr val="ffffff"/>
              </a:solidFill>
              <a:latin typeface="Arial"/>
            </a:endParaRPr>
          </a:p>
          <a:p>
            <a:pPr lvl="1" marL="890640" indent="-445320">
              <a:lnSpc>
                <a:spcPts val="5777"/>
              </a:lnSpc>
              <a:buClr>
                <a:srgbClr val="ffffff"/>
              </a:buClr>
              <a:buFont typeface="Arial"/>
              <a:buChar char="•"/>
            </a:pPr>
            <a:r>
              <a:rPr b="0" lang="en-US" sz="4120" spc="-1" strike="noStrike">
                <a:solidFill>
                  <a:srgbClr val="ffffff"/>
                </a:solidFill>
                <a:latin typeface="Canva Sans"/>
              </a:rPr>
              <a:t>Data Analysis </a:t>
            </a:r>
            <a:endParaRPr b="0" lang="en-IN" sz="4120" spc="-1" strike="noStrike">
              <a:solidFill>
                <a:srgbClr val="ffffff"/>
              </a:solidFill>
              <a:latin typeface="Arial"/>
            </a:endParaRPr>
          </a:p>
          <a:p>
            <a:pPr lvl="1" marL="890640" indent="-445320">
              <a:lnSpc>
                <a:spcPts val="5777"/>
              </a:lnSpc>
              <a:buClr>
                <a:srgbClr val="ffffff"/>
              </a:buClr>
              <a:buFont typeface="Arial"/>
              <a:buChar char="•"/>
            </a:pPr>
            <a:r>
              <a:rPr b="0" lang="en-US" sz="4120" spc="-1" strike="noStrike">
                <a:solidFill>
                  <a:srgbClr val="ffffff"/>
                </a:solidFill>
                <a:latin typeface="Canva Sans"/>
              </a:rPr>
              <a:t>Research Overview </a:t>
            </a:r>
            <a:endParaRPr b="0" lang="en-IN" sz="4120" spc="-1" strike="noStrike">
              <a:solidFill>
                <a:srgbClr val="ffffff"/>
              </a:solidFill>
              <a:latin typeface="Arial"/>
            </a:endParaRPr>
          </a:p>
          <a:p>
            <a:pPr lvl="1" marL="890640" indent="-445320">
              <a:lnSpc>
                <a:spcPts val="5777"/>
              </a:lnSpc>
              <a:buClr>
                <a:srgbClr val="ffffff"/>
              </a:buClr>
              <a:buFont typeface="Arial"/>
              <a:buChar char="•"/>
            </a:pPr>
            <a:r>
              <a:rPr b="0" lang="en-US" sz="4120" spc="-1" strike="noStrike">
                <a:solidFill>
                  <a:srgbClr val="ffffff"/>
                </a:solidFill>
                <a:latin typeface="Canva Sans"/>
              </a:rPr>
              <a:t>Data Visualization</a:t>
            </a:r>
            <a:endParaRPr b="0" lang="en-IN" sz="4120" spc="-1" strike="noStrike">
              <a:solidFill>
                <a:srgbClr val="ffffff"/>
              </a:solidFill>
              <a:latin typeface="Arial"/>
            </a:endParaRPr>
          </a:p>
          <a:p>
            <a:pPr lvl="1" marL="890640" indent="-445320">
              <a:lnSpc>
                <a:spcPts val="5777"/>
              </a:lnSpc>
              <a:buClr>
                <a:srgbClr val="ffffff"/>
              </a:buClr>
              <a:buFont typeface="Arial"/>
              <a:buChar char="•"/>
            </a:pPr>
            <a:r>
              <a:rPr b="0" lang="en-US" sz="4120" spc="-1" strike="noStrike">
                <a:solidFill>
                  <a:srgbClr val="ffffff"/>
                </a:solidFill>
                <a:latin typeface="Canva Sans"/>
              </a:rPr>
              <a:t>Text Preprocessing </a:t>
            </a:r>
            <a:endParaRPr b="0" lang="en-IN" sz="4120" spc="-1" strike="noStrike">
              <a:solidFill>
                <a:srgbClr val="ffffff"/>
              </a:solidFill>
              <a:latin typeface="Arial"/>
            </a:endParaRPr>
          </a:p>
          <a:p>
            <a:pPr lvl="1" marL="890640" indent="-445320">
              <a:lnSpc>
                <a:spcPts val="5777"/>
              </a:lnSpc>
              <a:buClr>
                <a:srgbClr val="ffffff"/>
              </a:buClr>
              <a:buFont typeface="Arial"/>
              <a:buChar char="•"/>
            </a:pPr>
            <a:r>
              <a:rPr b="0" lang="en-US" sz="4120" spc="-1" strike="noStrike">
                <a:solidFill>
                  <a:srgbClr val="ffffff"/>
                </a:solidFill>
                <a:latin typeface="Canva Sans"/>
              </a:rPr>
              <a:t>Problems faced</a:t>
            </a:r>
            <a:endParaRPr b="0" lang="en-IN" sz="4120" spc="-1" strike="noStrike">
              <a:solidFill>
                <a:srgbClr val="ffffff"/>
              </a:solidFill>
              <a:latin typeface="Arial"/>
            </a:endParaRPr>
          </a:p>
          <a:p>
            <a:pPr lvl="1" marL="890640" indent="-445320">
              <a:lnSpc>
                <a:spcPts val="5777"/>
              </a:lnSpc>
              <a:buClr>
                <a:srgbClr val="ffffff"/>
              </a:buClr>
              <a:buFont typeface="Arial"/>
              <a:buChar char="•"/>
            </a:pPr>
            <a:r>
              <a:rPr b="0" lang="en-US" sz="4120" spc="-1" strike="noStrike">
                <a:solidFill>
                  <a:srgbClr val="ffffff"/>
                </a:solidFill>
                <a:latin typeface="Canva Sans"/>
              </a:rPr>
              <a:t>Briefing of other solutions tried </a:t>
            </a:r>
            <a:endParaRPr b="0" lang="en-IN" sz="4120" spc="-1" strike="noStrike">
              <a:solidFill>
                <a:srgbClr val="ffffff"/>
              </a:solidFill>
              <a:latin typeface="Arial"/>
            </a:endParaRPr>
          </a:p>
          <a:p>
            <a:pPr lvl="1" marL="890640" indent="-445320">
              <a:lnSpc>
                <a:spcPts val="5777"/>
              </a:lnSpc>
              <a:buClr>
                <a:srgbClr val="ffffff"/>
              </a:buClr>
              <a:buFont typeface="Arial"/>
              <a:buChar char="•"/>
            </a:pPr>
            <a:r>
              <a:rPr b="0" lang="en-US" sz="4120" spc="-1" strike="noStrike">
                <a:solidFill>
                  <a:srgbClr val="ffffff"/>
                </a:solidFill>
                <a:latin typeface="Canva Sans"/>
              </a:rPr>
              <a:t>Conclusion</a:t>
            </a:r>
            <a:endParaRPr b="0" lang="en-IN" sz="4120" spc="-1" strike="noStrike">
              <a:solidFill>
                <a:srgbClr val="ffffff"/>
              </a:solidFill>
              <a:latin typeface="Arial"/>
            </a:endParaRPr>
          </a:p>
          <a:p>
            <a:pPr>
              <a:lnSpc>
                <a:spcPts val="5777"/>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75"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76"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77"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78"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79"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80"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81" name="TextBox 8"/>
          <p:cNvSpPr/>
          <p:nvPr/>
        </p:nvSpPr>
        <p:spPr>
          <a:xfrm>
            <a:off x="1154520" y="2521800"/>
            <a:ext cx="15765120" cy="5900040"/>
          </a:xfrm>
          <a:prstGeom prst="rect">
            <a:avLst/>
          </a:prstGeom>
          <a:noFill/>
          <a:ln w="0">
            <a:noFill/>
          </a:ln>
        </p:spPr>
        <p:style>
          <a:lnRef idx="0"/>
          <a:fillRef idx="0"/>
          <a:effectRef idx="0"/>
          <a:fontRef idx="minor"/>
        </p:style>
        <p:txBody>
          <a:bodyPr lIns="0" rIns="0" tIns="0" bIns="0" anchor="t">
            <a:spAutoFit/>
          </a:bodyPr>
          <a:p>
            <a:pPr lvl="1" marL="716760" indent="-358560">
              <a:lnSpc>
                <a:spcPts val="4646"/>
              </a:lnSpc>
              <a:buClr>
                <a:srgbClr val="ffffff"/>
              </a:buClr>
              <a:buFont typeface="Arial"/>
              <a:buChar char="•"/>
            </a:pPr>
            <a:r>
              <a:rPr b="0" lang="en-US" sz="3320" spc="-1" strike="noStrike">
                <a:solidFill>
                  <a:srgbClr val="ffffff"/>
                </a:solidFill>
                <a:latin typeface="Montserrat"/>
              </a:rPr>
              <a:t>LSTM is a type of recurrent neural network (RNN) designed for capturing long-term dependencies in sequential data. Using specialized memory cells and gating mechanisms, LSTMs excel in tasks like natural language processing, speech recognition, and time series prediction by effectively learning and retaining patterns in sequences.</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Despite having a large dataset, the accuracy of LSTMs was compromised, suggesting that simply having a substantial amount of data does not guarantee optimal performance.</a:t>
            </a:r>
            <a:endParaRPr b="0" lang="en-IN" sz="3320" spc="-1" strike="noStrike">
              <a:solidFill>
                <a:srgbClr val="ffffff"/>
              </a:solidFill>
              <a:latin typeface="Arial"/>
            </a:endParaRPr>
          </a:p>
        </p:txBody>
      </p:sp>
      <p:sp>
        <p:nvSpPr>
          <p:cNvPr id="182" name="TextBox 9"/>
          <p:cNvSpPr/>
          <p:nvPr/>
        </p:nvSpPr>
        <p:spPr>
          <a:xfrm>
            <a:off x="1154520" y="933480"/>
            <a:ext cx="1785600" cy="924120"/>
          </a:xfrm>
          <a:prstGeom prst="rect">
            <a:avLst/>
          </a:prstGeom>
          <a:noFill/>
          <a:ln w="0">
            <a:noFill/>
          </a:ln>
        </p:spPr>
        <p:style>
          <a:lnRef idx="0"/>
          <a:fillRef idx="0"/>
          <a:effectRef idx="0"/>
          <a:fontRef idx="minor"/>
        </p:style>
        <p:txBody>
          <a:bodyPr lIns="0" rIns="0" tIns="0" bIns="0" anchor="t">
            <a:spAutoFit/>
          </a:bodyPr>
          <a:p>
            <a:pPr algn="just">
              <a:lnSpc>
                <a:spcPts val="7279"/>
              </a:lnSpc>
            </a:pPr>
            <a:r>
              <a:rPr b="0" lang="en-US" sz="5200" spc="-1" strike="noStrike">
                <a:solidFill>
                  <a:srgbClr val="ffffff"/>
                </a:solidFill>
                <a:latin typeface="Canva Sans Bold"/>
              </a:rPr>
              <a:t>LSTM</a:t>
            </a:r>
            <a:endParaRPr b="0" lang="en-IN" sz="52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83"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84"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85"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86"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87"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88"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89" name="TextBox 8"/>
          <p:cNvSpPr/>
          <p:nvPr/>
        </p:nvSpPr>
        <p:spPr>
          <a:xfrm>
            <a:off x="1360080" y="902520"/>
            <a:ext cx="1112976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Transformers</a:t>
            </a:r>
            <a:endParaRPr b="0" lang="en-IN" sz="6769" spc="-1" strike="noStrike">
              <a:solidFill>
                <a:srgbClr val="ffffff"/>
              </a:solidFill>
              <a:latin typeface="Arial"/>
            </a:endParaRPr>
          </a:p>
        </p:txBody>
      </p:sp>
      <p:sp>
        <p:nvSpPr>
          <p:cNvPr id="190" name="TextBox 9"/>
          <p:cNvSpPr/>
          <p:nvPr/>
        </p:nvSpPr>
        <p:spPr>
          <a:xfrm>
            <a:off x="1028880" y="2120400"/>
            <a:ext cx="16054920" cy="5310000"/>
          </a:xfrm>
          <a:prstGeom prst="rect">
            <a:avLst/>
          </a:prstGeom>
          <a:noFill/>
          <a:ln w="0">
            <a:noFill/>
          </a:ln>
        </p:spPr>
        <p:style>
          <a:lnRef idx="0"/>
          <a:fillRef idx="0"/>
          <a:effectRef idx="0"/>
          <a:fontRef idx="minor"/>
        </p:style>
        <p:txBody>
          <a:bodyPr lIns="0" rIns="0" tIns="0" bIns="0" anchor="t">
            <a:spAutoFit/>
          </a:bodyPr>
          <a:p>
            <a:pPr lvl="1" marL="716760" indent="-358560">
              <a:lnSpc>
                <a:spcPts val="4646"/>
              </a:lnSpc>
              <a:buClr>
                <a:srgbClr val="ffffff"/>
              </a:buClr>
              <a:buFont typeface="Arial"/>
              <a:buChar char="•"/>
            </a:pPr>
            <a:r>
              <a:rPr b="0" lang="en-US" sz="3320" spc="-1" strike="noStrike">
                <a:solidFill>
                  <a:srgbClr val="ffffff"/>
                </a:solidFill>
                <a:latin typeface="Montserrat"/>
              </a:rPr>
              <a:t>Transformers differ from conventional recurrent neural networks by employing an attention mechanism to concurrently process input data. This enables them to more efficiently capture long-range dependencies</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Optimizing results when fine-tuning pre-trained transformers for specific tasks is not guaranteed. The process of tuning hyperparameters and adjusting the pre-trained model to a new task can be intricate and often demands extensive experimentation.</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91"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92"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93"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94"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95" name="Freeform 6"/>
          <p:cNvSpPr/>
          <p:nvPr/>
        </p:nvSpPr>
        <p:spPr>
          <a:xfrm>
            <a:off x="16467840" y="885564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9" y="0"/>
                </a:lnTo>
                <a:lnTo>
                  <a:pt x="2778659"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96" name="TextBox 7"/>
          <p:cNvSpPr/>
          <p:nvPr/>
        </p:nvSpPr>
        <p:spPr>
          <a:xfrm>
            <a:off x="1360080" y="665640"/>
            <a:ext cx="15442920" cy="24044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Implementing BERT and fine-tuned RobertA </a:t>
            </a:r>
            <a:endParaRPr b="0" lang="en-IN" sz="6769" spc="-1" strike="noStrike">
              <a:solidFill>
                <a:srgbClr val="ffffff"/>
              </a:solidFill>
              <a:latin typeface="Arial"/>
            </a:endParaRPr>
          </a:p>
        </p:txBody>
      </p:sp>
      <p:sp>
        <p:nvSpPr>
          <p:cNvPr id="197" name="TextBox 8"/>
          <p:cNvSpPr/>
          <p:nvPr/>
        </p:nvSpPr>
        <p:spPr>
          <a:xfrm>
            <a:off x="1266480" y="3127680"/>
            <a:ext cx="15629760" cy="6490080"/>
          </a:xfrm>
          <a:prstGeom prst="rect">
            <a:avLst/>
          </a:prstGeom>
          <a:noFill/>
          <a:ln w="0">
            <a:noFill/>
          </a:ln>
        </p:spPr>
        <p:style>
          <a:lnRef idx="0"/>
          <a:fillRef idx="0"/>
          <a:effectRef idx="0"/>
          <a:fontRef idx="minor"/>
        </p:style>
        <p:txBody>
          <a:bodyPr lIns="0" rIns="0" tIns="0" bIns="0" anchor="t">
            <a:spAutoFit/>
          </a:bodyPr>
          <a:p>
            <a:pPr lvl="1" marL="716760" indent="-358560">
              <a:lnSpc>
                <a:spcPts val="4646"/>
              </a:lnSpc>
              <a:buClr>
                <a:srgbClr val="ffffff"/>
              </a:buClr>
              <a:buFont typeface="Arial"/>
              <a:buChar char="•"/>
            </a:pPr>
            <a:r>
              <a:rPr b="0" lang="en-US" sz="3320" spc="-1" strike="noStrike">
                <a:solidFill>
                  <a:srgbClr val="ffffff"/>
                </a:solidFill>
                <a:latin typeface="Montserrat"/>
              </a:rPr>
              <a:t>BERT has been widely used as a pretrained transformer-based model innumerous natural language processing projects . As a transformer-based model, BERT has been applied in various of natural language processing areas, which contain sentiment analysis , machine translation, and question answering . RobertA is a state-of-the-art natural language processing model that has excelled on several challenges. Our goal was to take advantage of RobertA's capacity to precisely capture contextual and semantic features in the text input.</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We evaluated the effectiveness of the BERT and RobertA models in comparison to a number of baseline models, such as CNN, LSTM.</a:t>
            </a:r>
            <a:endParaRPr b="0" lang="en-IN" sz="332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198"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99"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00"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01"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02" name="TextBox 6"/>
          <p:cNvSpPr/>
          <p:nvPr/>
        </p:nvSpPr>
        <p:spPr>
          <a:xfrm>
            <a:off x="373320" y="516960"/>
            <a:ext cx="17300880" cy="9267120"/>
          </a:xfrm>
          <a:prstGeom prst="rect">
            <a:avLst/>
          </a:prstGeom>
          <a:noFill/>
          <a:ln w="0">
            <a:noFill/>
          </a:ln>
        </p:spPr>
        <p:style>
          <a:lnRef idx="0"/>
          <a:fillRef idx="0"/>
          <a:effectRef idx="0"/>
          <a:fontRef idx="minor"/>
        </p:style>
        <p:txBody>
          <a:bodyPr lIns="0" rIns="0" tIns="0" bIns="0" anchor="t">
            <a:spAutoFit/>
          </a:bodyPr>
          <a:p>
            <a:pPr lvl="1" marL="734400" indent="-367200">
              <a:lnSpc>
                <a:spcPts val="4762"/>
              </a:lnSpc>
              <a:buClr>
                <a:srgbClr val="ffffff"/>
              </a:buClr>
              <a:buFont typeface="Arial"/>
              <a:buChar char="•"/>
            </a:pPr>
            <a:r>
              <a:rPr b="0" lang="en-US" sz="3400" spc="-1" strike="noStrike">
                <a:solidFill>
                  <a:srgbClr val="ffffff"/>
                </a:solidFill>
                <a:latin typeface="Montserrat"/>
              </a:rPr>
              <a:t>BERT is able to learn a variety of linguistic correlations and patterns since it is trained on a vast corpus of text data</a:t>
            </a:r>
            <a:endParaRPr b="0" lang="en-IN" sz="3400" spc="-1" strike="noStrike">
              <a:solidFill>
                <a:srgbClr val="ffffff"/>
              </a:solidFill>
              <a:latin typeface="Arial"/>
            </a:endParaRPr>
          </a:p>
          <a:p>
            <a:pPr lvl="1" marL="734400" indent="-367200">
              <a:lnSpc>
                <a:spcPts val="4762"/>
              </a:lnSpc>
              <a:buClr>
                <a:srgbClr val="ffffff"/>
              </a:buClr>
              <a:buFont typeface="Arial"/>
              <a:buChar char="•"/>
            </a:pPr>
            <a:r>
              <a:rPr b="0" lang="en-US" sz="3400" spc="-1" strike="noStrike">
                <a:solidFill>
                  <a:srgbClr val="ffffff"/>
                </a:solidFill>
                <a:latin typeface="Montserrat"/>
              </a:rPr>
              <a:t>In contrast, RobertA is a BERT version that uses a larger corpus and a different pre-training job.</a:t>
            </a:r>
            <a:endParaRPr b="0" lang="en-IN" sz="3400" spc="-1" strike="noStrike">
              <a:solidFill>
                <a:srgbClr val="ffffff"/>
              </a:solidFill>
              <a:latin typeface="Arial"/>
            </a:endParaRPr>
          </a:p>
          <a:p>
            <a:pPr>
              <a:lnSpc>
                <a:spcPts val="4762"/>
              </a:lnSpc>
            </a:pPr>
            <a:endParaRPr b="0" lang="en-IN" sz="1800" spc="-1" strike="noStrike">
              <a:solidFill>
                <a:srgbClr val="ffffff"/>
              </a:solidFill>
              <a:latin typeface="Arial"/>
            </a:endParaRPr>
          </a:p>
          <a:p>
            <a:pPr lvl="1" marL="734400" indent="-367200">
              <a:lnSpc>
                <a:spcPts val="4762"/>
              </a:lnSpc>
              <a:buClr>
                <a:srgbClr val="ffffff"/>
              </a:buClr>
              <a:buFont typeface="Arial"/>
              <a:buChar char="•"/>
            </a:pPr>
            <a:r>
              <a:rPr b="0" lang="en-US" sz="3400" spc="-1" strike="noStrike">
                <a:solidFill>
                  <a:srgbClr val="ffffff"/>
                </a:solidFill>
                <a:latin typeface="Montserrat"/>
              </a:rPr>
              <a:t>Fine-tuning in deep learning is a form of transfer learning. It involves taking a pre-trained model, which has been trained on a large dataset for a general task such as image recognition or natural language understanding, and making minor adjustments to its internal parameters. The goal is to optimize the model’s performance on a new, related task without starting the training process from scratch.</a:t>
            </a:r>
            <a:endParaRPr b="0" lang="en-IN" sz="3400" spc="-1" strike="noStrike">
              <a:solidFill>
                <a:srgbClr val="ffffff"/>
              </a:solidFill>
              <a:latin typeface="Arial"/>
            </a:endParaRPr>
          </a:p>
          <a:p>
            <a:pPr lvl="1" marL="734400" indent="-367200">
              <a:lnSpc>
                <a:spcPts val="4762"/>
              </a:lnSpc>
              <a:buClr>
                <a:srgbClr val="ffffff"/>
              </a:buClr>
              <a:buFont typeface="Arial"/>
              <a:buChar char="•"/>
            </a:pPr>
            <a:r>
              <a:rPr b="0" lang="en-US" sz="3400" spc="-12" strike="noStrike">
                <a:solidFill>
                  <a:srgbClr val="ffffff"/>
                </a:solidFill>
                <a:latin typeface="Montserrat"/>
              </a:rPr>
              <a:t>Fine-tuning offers several distinct advantages that have made it a popular technique in the field of machine learning such as  efficiency, improved performance and data efficiency.</a:t>
            </a:r>
            <a:endParaRPr b="0" lang="en-IN" sz="3400" spc="-1" strike="noStrike">
              <a:solidFill>
                <a:srgbClr val="ffffff"/>
              </a:solidFill>
              <a:latin typeface="Arial"/>
            </a:endParaRPr>
          </a:p>
          <a:p>
            <a:pPr>
              <a:lnSpc>
                <a:spcPts val="6301"/>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03"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04"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05"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06"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07"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08" name="TextBox 7"/>
          <p:cNvSpPr/>
          <p:nvPr/>
        </p:nvSpPr>
        <p:spPr>
          <a:xfrm>
            <a:off x="1028880" y="448200"/>
            <a:ext cx="13011120" cy="604800"/>
          </a:xfrm>
          <a:prstGeom prst="rect">
            <a:avLst/>
          </a:prstGeom>
          <a:noFill/>
          <a:ln w="0">
            <a:noFill/>
          </a:ln>
        </p:spPr>
        <p:style>
          <a:lnRef idx="0"/>
          <a:fillRef idx="0"/>
          <a:effectRef idx="0"/>
          <a:fontRef idx="minor"/>
        </p:style>
        <p:txBody>
          <a:bodyPr lIns="0" rIns="0" tIns="0" bIns="0" anchor="t">
            <a:spAutoFit/>
          </a:bodyPr>
          <a:p>
            <a:pPr algn="ctr">
              <a:lnSpc>
                <a:spcPts val="4759"/>
              </a:lnSpc>
            </a:pPr>
            <a:r>
              <a:rPr b="0" lang="en-US" sz="3400" spc="-1" strike="noStrike">
                <a:solidFill>
                  <a:srgbClr val="ffffff"/>
                </a:solidFill>
                <a:latin typeface="Canva Sans"/>
              </a:rPr>
              <a:t>step-by-step approach to effectively fine-tuning a model:</a:t>
            </a:r>
            <a:endParaRPr b="0" lang="en-IN" sz="3400" spc="-1" strike="noStrike">
              <a:solidFill>
                <a:srgbClr val="ffffff"/>
              </a:solidFill>
              <a:latin typeface="Arial"/>
            </a:endParaRPr>
          </a:p>
        </p:txBody>
      </p:sp>
      <p:sp>
        <p:nvSpPr>
          <p:cNvPr id="209" name="TextBox 8"/>
          <p:cNvSpPr/>
          <p:nvPr/>
        </p:nvSpPr>
        <p:spPr>
          <a:xfrm>
            <a:off x="729720" y="1297440"/>
            <a:ext cx="16828200" cy="7252920"/>
          </a:xfrm>
          <a:prstGeom prst="rect">
            <a:avLst/>
          </a:prstGeom>
          <a:noFill/>
          <a:ln w="0">
            <a:noFill/>
          </a:ln>
        </p:spPr>
        <p:style>
          <a:lnRef idx="0"/>
          <a:fillRef idx="0"/>
          <a:effectRef idx="0"/>
          <a:fontRef idx="minor"/>
        </p:style>
        <p:txBody>
          <a:bodyPr lIns="0" rIns="0" tIns="0" bIns="0" anchor="t">
            <a:spAutoFit/>
          </a:bodyPr>
          <a:p>
            <a:pPr lvl="1" marL="734040" indent="-367200">
              <a:lnSpc>
                <a:spcPts val="4759"/>
              </a:lnSpc>
              <a:buClr>
                <a:srgbClr val="ffffff"/>
              </a:buClr>
              <a:buFont typeface="Arial"/>
              <a:buChar char="•"/>
            </a:pPr>
            <a:r>
              <a:rPr b="0" lang="en-US" sz="3400" spc="-1" strike="noStrike">
                <a:solidFill>
                  <a:srgbClr val="ffffff"/>
                </a:solidFill>
                <a:latin typeface="Canva Sans"/>
              </a:rPr>
              <a:t>After selecting the pre-trained model, you need to make modifications to the model’s architecture to fit the requirements of your specific task. This typically involves modifying the top layers of the model. </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After selecting the pre-trained model, you need to make modifications to the model’s architecture to fit the requirements of your specific task. This typically involves modifying the top layers of the model. </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Once you have adjusted the architecture and decided which layers to freeze or unfreeze, it’s time to train the modified model on your task-specific dataset.</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Every task and dataset is unique, and it may require further experimentation with hyperparameters, loss functions, and other training strategies.</a:t>
            </a:r>
            <a:endParaRPr b="0" lang="en-IN" sz="3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10"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11"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12"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13"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14"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15"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16" name="TextBox 8"/>
          <p:cNvSpPr/>
          <p:nvPr/>
        </p:nvSpPr>
        <p:spPr>
          <a:xfrm>
            <a:off x="618120" y="493200"/>
            <a:ext cx="1112976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Using Scibert</a:t>
            </a:r>
            <a:endParaRPr b="0" lang="en-IN" sz="6769" spc="-1" strike="noStrike">
              <a:solidFill>
                <a:srgbClr val="ffffff"/>
              </a:solidFill>
              <a:latin typeface="Arial"/>
            </a:endParaRPr>
          </a:p>
        </p:txBody>
      </p:sp>
      <p:sp>
        <p:nvSpPr>
          <p:cNvPr id="217" name="TextBox 9"/>
          <p:cNvSpPr/>
          <p:nvPr/>
        </p:nvSpPr>
        <p:spPr>
          <a:xfrm>
            <a:off x="618120" y="1710360"/>
            <a:ext cx="14501880" cy="924840"/>
          </a:xfrm>
          <a:prstGeom prst="rect">
            <a:avLst/>
          </a:prstGeom>
          <a:noFill/>
          <a:ln w="0">
            <a:noFill/>
          </a:ln>
        </p:spPr>
        <p:style>
          <a:lnRef idx="0"/>
          <a:fillRef idx="0"/>
          <a:effectRef idx="0"/>
          <a:fontRef idx="minor"/>
        </p:style>
        <p:txBody>
          <a:bodyPr lIns="0" rIns="0" tIns="0" bIns="0" anchor="t">
            <a:spAutoFit/>
          </a:bodyPr>
          <a:p>
            <a:pPr algn="ctr">
              <a:lnSpc>
                <a:spcPts val="7279"/>
              </a:lnSpc>
            </a:pPr>
            <a:r>
              <a:rPr b="0" lang="en-US" sz="5200" spc="-1" strike="noStrike">
                <a:solidFill>
                  <a:srgbClr val="ffffff"/>
                </a:solidFill>
                <a:latin typeface="Canva Sans Bold"/>
              </a:rPr>
              <a:t>Got good results using scibert.</a:t>
            </a:r>
            <a:endParaRPr b="0" lang="en-IN" sz="5200" spc="-1" strike="noStrike">
              <a:solidFill>
                <a:srgbClr val="ffffff"/>
              </a:solidFill>
              <a:latin typeface="Arial"/>
            </a:endParaRPr>
          </a:p>
        </p:txBody>
      </p:sp>
      <p:sp>
        <p:nvSpPr>
          <p:cNvPr id="218" name="TextBox 10"/>
          <p:cNvSpPr/>
          <p:nvPr/>
        </p:nvSpPr>
        <p:spPr>
          <a:xfrm>
            <a:off x="635760" y="2812320"/>
            <a:ext cx="17086680" cy="7857360"/>
          </a:xfrm>
          <a:prstGeom prst="rect">
            <a:avLst/>
          </a:prstGeom>
          <a:noFill/>
          <a:ln w="0">
            <a:noFill/>
          </a:ln>
        </p:spPr>
        <p:style>
          <a:lnRef idx="0"/>
          <a:fillRef idx="0"/>
          <a:effectRef idx="0"/>
          <a:fontRef idx="minor"/>
        </p:style>
        <p:txBody>
          <a:bodyPr lIns="0" rIns="0" tIns="0" bIns="0" anchor="t">
            <a:spAutoFit/>
          </a:bodyPr>
          <a:p>
            <a:pPr>
              <a:lnSpc>
                <a:spcPts val="4759"/>
              </a:lnSpc>
            </a:pPr>
            <a:r>
              <a:rPr b="0" lang="en-US" sz="3400" spc="-1" strike="noStrike">
                <a:solidFill>
                  <a:srgbClr val="ffffff"/>
                </a:solidFill>
                <a:latin typeface="Canva Sans"/>
              </a:rPr>
              <a:t>Automated research paper classification using SciBERT involves leveraging the SciBERT model, which is a pre-trained BERT (Bidirectional Encoder Representations from Transformers) model specifically trained on scientific text. The following steps outline a general process for implementing automated research paper classification using SciBERT</a:t>
            </a:r>
            <a:endParaRPr b="0" lang="en-IN" sz="3400" spc="-1" strike="noStrike">
              <a:solidFill>
                <a:srgbClr val="ffffff"/>
              </a:solidFill>
              <a:latin typeface="Arial"/>
            </a:endParaRPr>
          </a:p>
          <a:p>
            <a:pPr>
              <a:lnSpc>
                <a:spcPts val="4759"/>
              </a:lnSpc>
            </a:pPr>
            <a:endParaRPr b="0" lang="en-IN" sz="18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Make sure you have the required libraries installed, including </a:t>
            </a:r>
            <a:r>
              <a:rPr b="0" lang="en-US" sz="3400" spc="-1" strike="noStrike">
                <a:solidFill>
                  <a:srgbClr val="ffffff"/>
                </a:solidFill>
                <a:latin typeface="Canva Sans Semi-Bold"/>
              </a:rPr>
              <a:t>transformers</a:t>
            </a:r>
            <a:r>
              <a:rPr b="0" lang="en-US" sz="3400" spc="-1" strike="noStrike">
                <a:solidFill>
                  <a:srgbClr val="ffffff"/>
                </a:solidFill>
                <a:latin typeface="Canva Sans"/>
              </a:rPr>
              <a:t> for working with SciBERT and </a:t>
            </a:r>
            <a:r>
              <a:rPr b="0" lang="en-US" sz="3400" spc="-1" strike="noStrike">
                <a:solidFill>
                  <a:srgbClr val="ffffff"/>
                </a:solidFill>
                <a:latin typeface="Canva Sans Semi-Bold"/>
              </a:rPr>
              <a:t>torch</a:t>
            </a:r>
            <a:r>
              <a:rPr b="0" lang="en-US" sz="3400" spc="-1" strike="noStrike">
                <a:solidFill>
                  <a:srgbClr val="ffffff"/>
                </a:solidFill>
                <a:latin typeface="Canva Sans"/>
              </a:rPr>
              <a:t> for deep learning.</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Obtain a dataset of research papers with labeled categories. Preprocess the text data and tokenize it using the SciBERT tokenizer.</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Fine-tune the SciBERT model on your specific research paper classification task.</a:t>
            </a:r>
            <a:endParaRPr b="0" lang="en-IN" sz="3400" spc="-1" strike="noStrike">
              <a:solidFill>
                <a:srgbClr val="ffffff"/>
              </a:solidFill>
              <a:latin typeface="Arial"/>
            </a:endParaRPr>
          </a:p>
          <a:p>
            <a:pPr>
              <a:lnSpc>
                <a:spcPts val="4759"/>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19" name="Freeform 2"/>
          <p:cNvSpPr/>
          <p:nvPr/>
        </p:nvSpPr>
        <p:spPr>
          <a:xfrm rot="20766600">
            <a:off x="-234360" y="7573680"/>
            <a:ext cx="8732520" cy="6445800"/>
          </a:xfrm>
          <a:custGeom>
            <a:avLst/>
            <a:gdLst>
              <a:gd name="textAreaLeft" fmla="*/ 0 w 8732520"/>
              <a:gd name="textAreaRight" fmla="*/ 8732880 w 8732520"/>
              <a:gd name="textAreaTop" fmla="*/ 0 h 6445800"/>
              <a:gd name="textAreaBottom" fmla="*/ 6446160 h 6445800"/>
            </a:gdLst>
            <a:ahLst/>
            <a:rect l="textAreaLeft" t="textAreaTop" r="textAreaRight" b="textAreaBottom"/>
            <a:pathLst>
              <a:path w="8732717" h="6446333">
                <a:moveTo>
                  <a:pt x="0" y="0"/>
                </a:moveTo>
                <a:lnTo>
                  <a:pt x="8732717" y="0"/>
                </a:lnTo>
                <a:lnTo>
                  <a:pt x="8732717" y="6446332"/>
                </a:lnTo>
                <a:lnTo>
                  <a:pt x="0" y="6446332"/>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20" name="Freeform 3"/>
          <p:cNvSpPr/>
          <p:nvPr/>
        </p:nvSpPr>
        <p:spPr>
          <a:xfrm>
            <a:off x="-2685960" y="-3553560"/>
            <a:ext cx="7966440" cy="7966440"/>
          </a:xfrm>
          <a:custGeom>
            <a:avLst/>
            <a:gdLst>
              <a:gd name="textAreaLeft" fmla="*/ 0 w 7966440"/>
              <a:gd name="textAreaRight" fmla="*/ 7966800 w 7966440"/>
              <a:gd name="textAreaTop" fmla="*/ 0 h 7966440"/>
              <a:gd name="textAreaBottom" fmla="*/ 7966800 h 7966440"/>
            </a:gdLst>
            <a:ahLst/>
            <a:rect l="textAreaLeft" t="textAreaTop" r="textAreaRight" b="textAreaBottom"/>
            <a:pathLst>
              <a:path w="7966832" h="7966832">
                <a:moveTo>
                  <a:pt x="0" y="0"/>
                </a:moveTo>
                <a:lnTo>
                  <a:pt x="7966832" y="0"/>
                </a:lnTo>
                <a:lnTo>
                  <a:pt x="7966832" y="7966832"/>
                </a:lnTo>
                <a:lnTo>
                  <a:pt x="0" y="7966832"/>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21" name="Freeform 4"/>
          <p:cNvSpPr/>
          <p:nvPr/>
        </p:nvSpPr>
        <p:spPr>
          <a:xfrm>
            <a:off x="13500360" y="-175320"/>
            <a:ext cx="7517160" cy="10636920"/>
          </a:xfrm>
          <a:custGeom>
            <a:avLst/>
            <a:gdLst>
              <a:gd name="textAreaLeft" fmla="*/ 0 w 7517160"/>
              <a:gd name="textAreaRight" fmla="*/ 7517520 w 7517160"/>
              <a:gd name="textAreaTop" fmla="*/ 0 h 10636920"/>
              <a:gd name="textAreaBottom" fmla="*/ 10637280 h 10636920"/>
            </a:gdLst>
            <a:ahLst/>
            <a:rect l="textAreaLeft" t="textAreaTop" r="textAreaRight" b="textAreaBottom"/>
            <a:pathLst>
              <a:path w="7517602" h="10637319">
                <a:moveTo>
                  <a:pt x="0" y="0"/>
                </a:moveTo>
                <a:lnTo>
                  <a:pt x="7517602" y="0"/>
                </a:lnTo>
                <a:lnTo>
                  <a:pt x="7517602" y="10637318"/>
                </a:lnTo>
                <a:lnTo>
                  <a:pt x="0" y="10637318"/>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22" name="Freeform 5"/>
          <p:cNvSpPr/>
          <p:nvPr/>
        </p:nvSpPr>
        <p:spPr>
          <a:xfrm>
            <a:off x="14709960" y="-175320"/>
            <a:ext cx="3873960" cy="2861640"/>
          </a:xfrm>
          <a:custGeom>
            <a:avLst/>
            <a:gdLst>
              <a:gd name="textAreaLeft" fmla="*/ 0 w 3873960"/>
              <a:gd name="textAreaRight" fmla="*/ 3874320 w 3873960"/>
              <a:gd name="textAreaTop" fmla="*/ 0 h 2861640"/>
              <a:gd name="textAreaBottom" fmla="*/ 2862000 h 2861640"/>
            </a:gdLst>
            <a:ahLst/>
            <a:rect l="textAreaLeft" t="textAreaTop" r="textAreaRight" b="textAreaBottom"/>
            <a:pathLst>
              <a:path w="3874294" h="2862135">
                <a:moveTo>
                  <a:pt x="0" y="0"/>
                </a:moveTo>
                <a:lnTo>
                  <a:pt x="3874294" y="0"/>
                </a:lnTo>
                <a:lnTo>
                  <a:pt x="3874294" y="2862134"/>
                </a:lnTo>
                <a:lnTo>
                  <a:pt x="0" y="2862134"/>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23" name="Freeform 6"/>
          <p:cNvSpPr/>
          <p:nvPr/>
        </p:nvSpPr>
        <p:spPr>
          <a:xfrm>
            <a:off x="-4162680" y="8555760"/>
            <a:ext cx="8958600" cy="6831000"/>
          </a:xfrm>
          <a:custGeom>
            <a:avLst/>
            <a:gdLst>
              <a:gd name="textAreaLeft" fmla="*/ 0 w 8958600"/>
              <a:gd name="textAreaRight" fmla="*/ 8958960 w 8958600"/>
              <a:gd name="textAreaTop" fmla="*/ 0 h 6831000"/>
              <a:gd name="textAreaBottom" fmla="*/ 6831360 h 6831000"/>
            </a:gdLst>
            <a:ahLst/>
            <a:rect l="textAreaLeft" t="textAreaTop" r="textAreaRight" b="textAreaBottom"/>
            <a:pathLst>
              <a:path w="8959061" h="6831284">
                <a:moveTo>
                  <a:pt x="0" y="0"/>
                </a:moveTo>
                <a:lnTo>
                  <a:pt x="8959061" y="0"/>
                </a:lnTo>
                <a:lnTo>
                  <a:pt x="8959061" y="6831284"/>
                </a:lnTo>
                <a:lnTo>
                  <a:pt x="0" y="6831284"/>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24" name="TextBox 7"/>
          <p:cNvSpPr/>
          <p:nvPr/>
        </p:nvSpPr>
        <p:spPr>
          <a:xfrm>
            <a:off x="901440" y="423360"/>
            <a:ext cx="12058560" cy="1547280"/>
          </a:xfrm>
          <a:prstGeom prst="rect">
            <a:avLst/>
          </a:prstGeom>
          <a:noFill/>
          <a:ln w="0">
            <a:noFill/>
          </a:ln>
        </p:spPr>
        <p:style>
          <a:lnRef idx="0"/>
          <a:fillRef idx="0"/>
          <a:effectRef idx="0"/>
          <a:fontRef idx="minor"/>
        </p:style>
        <p:txBody>
          <a:bodyPr lIns="0" rIns="0" tIns="0" bIns="0" anchor="t">
            <a:spAutoFit/>
          </a:bodyPr>
          <a:p>
            <a:pPr algn="ctr">
              <a:lnSpc>
                <a:spcPts val="12180"/>
              </a:lnSpc>
            </a:pPr>
            <a:r>
              <a:rPr b="0" lang="en-US" sz="8700" spc="-1" strike="noStrike">
                <a:solidFill>
                  <a:srgbClr val="ffffff"/>
                </a:solidFill>
                <a:latin typeface="Canva Sans Bold"/>
              </a:rPr>
              <a:t>Class Imbalance</a:t>
            </a:r>
            <a:endParaRPr b="0" lang="en-IN" sz="8700" spc="-1" strike="noStrike">
              <a:solidFill>
                <a:srgbClr val="ffffff"/>
              </a:solidFill>
              <a:latin typeface="Arial"/>
            </a:endParaRPr>
          </a:p>
        </p:txBody>
      </p:sp>
      <p:sp>
        <p:nvSpPr>
          <p:cNvPr id="225" name="TextBox 8"/>
          <p:cNvSpPr/>
          <p:nvPr/>
        </p:nvSpPr>
        <p:spPr>
          <a:xfrm>
            <a:off x="651240" y="2423160"/>
            <a:ext cx="16230240" cy="5439600"/>
          </a:xfrm>
          <a:prstGeom prst="rect">
            <a:avLst/>
          </a:prstGeom>
          <a:noFill/>
          <a:ln w="0">
            <a:noFill/>
          </a:ln>
        </p:spPr>
        <p:style>
          <a:lnRef idx="0"/>
          <a:fillRef idx="0"/>
          <a:effectRef idx="0"/>
          <a:fontRef idx="minor"/>
        </p:style>
        <p:txBody>
          <a:bodyPr lIns="0" rIns="0" tIns="0" bIns="0" anchor="t">
            <a:spAutoFit/>
          </a:bodyPr>
          <a:p>
            <a:pPr lvl="1" marL="734040" indent="-367200">
              <a:lnSpc>
                <a:spcPts val="4759"/>
              </a:lnSpc>
              <a:buClr>
                <a:srgbClr val="ffffff"/>
              </a:buClr>
              <a:buFont typeface="Arial"/>
              <a:buChar char="•"/>
            </a:pPr>
            <a:r>
              <a:rPr b="0" lang="en-US" sz="3400" spc="-1" strike="noStrike">
                <a:solidFill>
                  <a:srgbClr val="ffffff"/>
                </a:solidFill>
                <a:latin typeface="Canva Sans"/>
              </a:rPr>
              <a:t>Class imbalance is prevalent in automated research paper categorization, where some categories have considerably fewer instances compared to others. This imbalance can impact the model's ability to generalize across diverse classes.</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Dealing with class imbalance is crucial in research paper categorization to prevent bias towards the majority class. It ensures that the model effectively recognizes patterns in the minority classes, promoting a more balanced and accurate categorization.</a:t>
            </a:r>
            <a:endParaRPr b="0" lang="en-IN" sz="3400" spc="-1" strike="noStrike">
              <a:solidFill>
                <a:srgbClr val="ffffff"/>
              </a:solidFill>
              <a:latin typeface="Arial"/>
            </a:endParaRPr>
          </a:p>
          <a:p>
            <a:pPr>
              <a:lnSpc>
                <a:spcPts val="4759"/>
              </a:lnSpc>
            </a:pPr>
            <a:endParaRPr b="0" lang="en-IN" sz="1800" spc="-1" strike="noStrike">
              <a:solidFill>
                <a:srgbClr val="ffffff"/>
              </a:solidFill>
              <a:latin typeface="Arial"/>
            </a:endParaRPr>
          </a:p>
        </p:txBody>
      </p:sp>
      <p:sp>
        <p:nvSpPr>
          <p:cNvPr id="226" name="TextBox 9"/>
          <p:cNvSpPr/>
          <p:nvPr/>
        </p:nvSpPr>
        <p:spPr>
          <a:xfrm>
            <a:off x="651240" y="7521840"/>
            <a:ext cx="16230240" cy="1208520"/>
          </a:xfrm>
          <a:prstGeom prst="rect">
            <a:avLst/>
          </a:prstGeom>
          <a:noFill/>
          <a:ln w="0">
            <a:noFill/>
          </a:ln>
        </p:spPr>
        <p:style>
          <a:lnRef idx="0"/>
          <a:fillRef idx="0"/>
          <a:effectRef idx="0"/>
          <a:fontRef idx="minor"/>
        </p:style>
        <p:txBody>
          <a:bodyPr lIns="0" rIns="0" tIns="0" bIns="0" anchor="t">
            <a:spAutoFit/>
          </a:bodyPr>
          <a:p>
            <a:pPr lvl="1" marL="734040" indent="-367200">
              <a:lnSpc>
                <a:spcPts val="4759"/>
              </a:lnSpc>
              <a:buClr>
                <a:srgbClr val="ffffff"/>
              </a:buClr>
              <a:buFont typeface="Arial"/>
              <a:buChar char="•"/>
            </a:pPr>
            <a:r>
              <a:rPr b="0" lang="en-US" sz="3400" spc="-1" strike="noStrike">
                <a:solidFill>
                  <a:srgbClr val="ffffff"/>
                </a:solidFill>
                <a:latin typeface="Canva Sans"/>
              </a:rPr>
              <a:t>Resampling techniques like undersampling and oversamling can be used to overcome this issue </a:t>
            </a:r>
            <a:endParaRPr b="0" lang="en-IN" sz="3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27"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28"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29"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30"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31"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32" name="TextBox 7"/>
          <p:cNvSpPr/>
          <p:nvPr/>
        </p:nvSpPr>
        <p:spPr>
          <a:xfrm>
            <a:off x="312120" y="420480"/>
            <a:ext cx="16758360" cy="9901080"/>
          </a:xfrm>
          <a:prstGeom prst="rect">
            <a:avLst/>
          </a:prstGeom>
          <a:noFill/>
          <a:ln w="0">
            <a:noFill/>
          </a:ln>
        </p:spPr>
        <p:style>
          <a:lnRef idx="0"/>
          <a:fillRef idx="0"/>
          <a:effectRef idx="0"/>
          <a:fontRef idx="minor"/>
        </p:style>
        <p:txBody>
          <a:bodyPr lIns="0" rIns="0" tIns="0" bIns="0" anchor="t">
            <a:spAutoFit/>
          </a:bodyPr>
          <a:p>
            <a:pPr>
              <a:lnSpc>
                <a:spcPts val="4873"/>
              </a:lnSpc>
            </a:pPr>
            <a:endParaRPr b="0" lang="en-IN" sz="1800" spc="-1" strike="noStrike">
              <a:solidFill>
                <a:srgbClr val="ffffff"/>
              </a:solidFill>
              <a:latin typeface="Arial"/>
            </a:endParaRPr>
          </a:p>
          <a:p>
            <a:pPr>
              <a:lnSpc>
                <a:spcPts val="4873"/>
              </a:lnSpc>
            </a:pPr>
            <a:r>
              <a:rPr b="0" lang="en-US" sz="3480" spc="-1" strike="noStrike">
                <a:solidFill>
                  <a:srgbClr val="ffffff"/>
                </a:solidFill>
                <a:latin typeface="Montserrat Semi-Bold"/>
              </a:rPr>
              <a:t>Undersampling:</a:t>
            </a:r>
            <a:r>
              <a:rPr b="0" lang="en-US" sz="3480" spc="-1" strike="noStrike">
                <a:solidFill>
                  <a:srgbClr val="ffffff"/>
                </a:solidFill>
                <a:latin typeface="Montserrat"/>
              </a:rPr>
              <a:t> Decrease the number of instances in the majority class by randomly removing instances. However, this may lead to information loss, so it should be done carefully.</a:t>
            </a:r>
            <a:endParaRPr b="0" lang="en-IN" sz="3480" spc="-1" strike="noStrike">
              <a:solidFill>
                <a:srgbClr val="ffffff"/>
              </a:solidFill>
              <a:latin typeface="Arial"/>
            </a:endParaRPr>
          </a:p>
          <a:p>
            <a:pPr>
              <a:lnSpc>
                <a:spcPts val="4873"/>
              </a:lnSpc>
            </a:pPr>
            <a:r>
              <a:rPr b="0" lang="en-US" sz="3480" spc="-1" strike="noStrike">
                <a:solidFill>
                  <a:srgbClr val="ffffff"/>
                </a:solidFill>
                <a:latin typeface="Montserrat Semi-Bold"/>
              </a:rPr>
              <a:t>Procedure:</a:t>
            </a:r>
            <a:endParaRPr b="0" lang="en-IN" sz="3480" spc="-1" strike="noStrike">
              <a:solidFill>
                <a:srgbClr val="ffffff"/>
              </a:solidFill>
              <a:latin typeface="Arial"/>
            </a:endParaRPr>
          </a:p>
          <a:p>
            <a:pPr lvl="1" marL="751320" indent="-375840">
              <a:lnSpc>
                <a:spcPts val="4873"/>
              </a:lnSpc>
              <a:buClr>
                <a:srgbClr val="ffffff"/>
              </a:buClr>
              <a:buFont typeface="Arial"/>
              <a:buChar char="•"/>
            </a:pPr>
            <a:r>
              <a:rPr b="0" lang="en-US" sz="3480" spc="-1" strike="noStrike">
                <a:solidFill>
                  <a:srgbClr val="ffffff"/>
                </a:solidFill>
                <a:latin typeface="Montserrat"/>
              </a:rPr>
              <a:t>Randomly select instances from the majority class until the desired      balance is achieved.</a:t>
            </a:r>
            <a:endParaRPr b="0" lang="en-IN" sz="3480" spc="-1" strike="noStrike">
              <a:solidFill>
                <a:srgbClr val="ffffff"/>
              </a:solidFill>
              <a:latin typeface="Arial"/>
            </a:endParaRPr>
          </a:p>
          <a:p>
            <a:pPr lvl="1" marL="751320" indent="-375840">
              <a:lnSpc>
                <a:spcPts val="4873"/>
              </a:lnSpc>
              <a:buClr>
                <a:srgbClr val="ffffff"/>
              </a:buClr>
              <a:buFont typeface="Arial"/>
              <a:buChar char="•"/>
            </a:pPr>
            <a:r>
              <a:rPr b="0" lang="en-US" sz="3480" spc="-1" strike="noStrike">
                <a:solidFill>
                  <a:srgbClr val="ffffff"/>
                </a:solidFill>
                <a:latin typeface="Montserrat"/>
              </a:rPr>
              <a:t>This method helps reduce the training time, as the model has fewer instances to process.</a:t>
            </a:r>
            <a:endParaRPr b="0" lang="en-IN" sz="3480" spc="-1" strike="noStrike">
              <a:solidFill>
                <a:srgbClr val="ffffff"/>
              </a:solidFill>
              <a:latin typeface="Arial"/>
            </a:endParaRPr>
          </a:p>
          <a:p>
            <a:pPr>
              <a:lnSpc>
                <a:spcPts val="4873"/>
              </a:lnSpc>
            </a:pPr>
            <a:r>
              <a:rPr b="0" lang="en-US" sz="3480" spc="-1" strike="noStrike">
                <a:solidFill>
                  <a:srgbClr val="ffffff"/>
                </a:solidFill>
                <a:latin typeface="Montserrat Semi-Bold"/>
              </a:rPr>
              <a:t>Considerations:</a:t>
            </a:r>
            <a:endParaRPr b="0" lang="en-IN" sz="3480" spc="-1" strike="noStrike">
              <a:solidFill>
                <a:srgbClr val="ffffff"/>
              </a:solidFill>
              <a:latin typeface="Arial"/>
            </a:endParaRPr>
          </a:p>
          <a:p>
            <a:pPr lvl="1" marL="751320" indent="-375840">
              <a:lnSpc>
                <a:spcPts val="4873"/>
              </a:lnSpc>
              <a:buClr>
                <a:srgbClr val="ffffff"/>
              </a:buClr>
              <a:buFont typeface="Arial"/>
              <a:buChar char="•"/>
            </a:pPr>
            <a:r>
              <a:rPr b="0" lang="en-US" sz="3480" spc="-1" strike="noStrike">
                <a:solidFill>
                  <a:srgbClr val="ffffff"/>
                </a:solidFill>
                <a:latin typeface="Montserrat"/>
              </a:rPr>
              <a:t>Undersampling can lead to information loss, as some potentially relevant instances from the majority class are discarded.</a:t>
            </a:r>
            <a:endParaRPr b="0" lang="en-IN" sz="3480" spc="-1" strike="noStrike">
              <a:solidFill>
                <a:srgbClr val="ffffff"/>
              </a:solidFill>
              <a:latin typeface="Arial"/>
            </a:endParaRPr>
          </a:p>
          <a:p>
            <a:pPr lvl="1" marL="751320" indent="-375840">
              <a:lnSpc>
                <a:spcPts val="4873"/>
              </a:lnSpc>
              <a:buClr>
                <a:srgbClr val="ffffff"/>
              </a:buClr>
              <a:buFont typeface="Arial"/>
              <a:buChar char="•"/>
            </a:pPr>
            <a:r>
              <a:rPr b="0" lang="en-US" sz="3480" spc="-1" strike="noStrike">
                <a:solidFill>
                  <a:srgbClr val="ffffff"/>
                </a:solidFill>
                <a:latin typeface="Montserrat"/>
              </a:rPr>
              <a:t>It is crucial to carefully select the instances to be removed, as removing informative instances may negatively impact the model's performance.</a:t>
            </a:r>
            <a:endParaRPr b="0" lang="en-IN" sz="3480" spc="-1" strike="noStrike">
              <a:solidFill>
                <a:srgbClr val="ffffff"/>
              </a:solidFill>
              <a:latin typeface="Arial"/>
            </a:endParaRPr>
          </a:p>
          <a:p>
            <a:pPr>
              <a:lnSpc>
                <a:spcPts val="4873"/>
              </a:lnSpc>
            </a:pPr>
            <a:endParaRPr b="0" lang="en-IN" sz="1800" spc="-1" strike="noStrike">
              <a:solidFill>
                <a:srgbClr val="ffffff"/>
              </a:solidFill>
              <a:latin typeface="Arial"/>
            </a:endParaRPr>
          </a:p>
          <a:p>
            <a:pPr>
              <a:lnSpc>
                <a:spcPts val="4873"/>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33"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34"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35"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36"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37"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38" name="TextBox 7"/>
          <p:cNvSpPr/>
          <p:nvPr/>
        </p:nvSpPr>
        <p:spPr>
          <a:xfrm>
            <a:off x="-276840" y="2282040"/>
            <a:ext cx="16146360" cy="9066240"/>
          </a:xfrm>
          <a:prstGeom prst="rect">
            <a:avLst/>
          </a:prstGeom>
          <a:noFill/>
          <a:ln w="0">
            <a:noFill/>
          </a:ln>
        </p:spPr>
        <p:style>
          <a:lnRef idx="0"/>
          <a:fillRef idx="0"/>
          <a:effectRef idx="0"/>
          <a:fontRef idx="minor"/>
        </p:style>
        <p:txBody>
          <a:bodyPr lIns="0" rIns="0" tIns="0" bIns="0" anchor="t">
            <a:spAutoFit/>
          </a:bodyPr>
          <a:p>
            <a:pPr>
              <a:lnSpc>
                <a:spcPts val="4759"/>
              </a:lnSpc>
            </a:pPr>
            <a:r>
              <a:rPr b="0" lang="en-US" sz="3400" spc="-1" strike="noStrike">
                <a:solidFill>
                  <a:srgbClr val="ffffff"/>
                </a:solidFill>
                <a:latin typeface="Canva Sans Semi-Bold"/>
              </a:rPr>
              <a:t>        </a:t>
            </a:r>
            <a:r>
              <a:rPr b="0" lang="en-US" sz="3400" spc="-1" strike="noStrike">
                <a:solidFill>
                  <a:srgbClr val="ffffff"/>
                </a:solidFill>
                <a:latin typeface="Canva Sans Semi-Bold"/>
              </a:rPr>
              <a:t>Procedure:</a:t>
            </a:r>
            <a:endParaRPr b="0" lang="en-IN" sz="3400" spc="-1" strike="noStrike">
              <a:solidFill>
                <a:srgbClr val="ffffff"/>
              </a:solidFill>
              <a:latin typeface="Arial"/>
            </a:endParaRPr>
          </a:p>
          <a:p>
            <a:pPr lvl="3" marL="2202120" indent="-550440">
              <a:lnSpc>
                <a:spcPts val="4759"/>
              </a:lnSpc>
              <a:buClr>
                <a:srgbClr val="ffffff"/>
              </a:buClr>
              <a:buFont typeface="Arial"/>
              <a:buChar char="￭"/>
            </a:pPr>
            <a:r>
              <a:rPr b="0" lang="en-US" sz="3400" spc="-1" strike="noStrike">
                <a:solidFill>
                  <a:srgbClr val="ffffff"/>
                </a:solidFill>
                <a:latin typeface="Canva Sans Semi-Bold"/>
              </a:rPr>
              <a:t>Duplication:</a:t>
            </a:r>
            <a:r>
              <a:rPr b="0" lang="en-US" sz="3400" spc="-1" strike="noStrike">
                <a:solidFill>
                  <a:srgbClr val="ffffff"/>
                </a:solidFill>
                <a:latin typeface="Canva Sans"/>
              </a:rPr>
              <a:t> Randomly duplicate instances from the minority class until the desired balance is achieved.</a:t>
            </a:r>
            <a:endParaRPr b="0" lang="en-IN" sz="3400" spc="-1" strike="noStrike">
              <a:solidFill>
                <a:srgbClr val="ffffff"/>
              </a:solidFill>
              <a:latin typeface="Arial"/>
            </a:endParaRPr>
          </a:p>
          <a:p>
            <a:pPr lvl="3" marL="2202120" indent="-550440">
              <a:lnSpc>
                <a:spcPts val="4759"/>
              </a:lnSpc>
              <a:buClr>
                <a:srgbClr val="ffffff"/>
              </a:buClr>
              <a:buFont typeface="Arial"/>
              <a:buChar char="￭"/>
            </a:pPr>
            <a:r>
              <a:rPr b="0" lang="en-US" sz="3400" spc="-1" strike="noStrike">
                <a:solidFill>
                  <a:srgbClr val="ffffff"/>
                </a:solidFill>
                <a:latin typeface="Canva Sans Semi-Bold"/>
              </a:rPr>
              <a:t>Synthetic Sample Generation:</a:t>
            </a:r>
            <a:r>
              <a:rPr b="0" lang="en-US" sz="3400" spc="-1" strike="noStrike">
                <a:solidFill>
                  <a:srgbClr val="ffffff"/>
                </a:solidFill>
                <a:latin typeface="Canva Sans"/>
              </a:rPr>
              <a:t> Techniques like SMOTE (Synthetic Minority Over-sampling Technique) create synthetic instances by interpolating between existing minority class instances.</a:t>
            </a:r>
            <a:endParaRPr b="0" lang="en-IN" sz="3400" spc="-1" strike="noStrike">
              <a:solidFill>
                <a:srgbClr val="ffffff"/>
              </a:solidFill>
              <a:latin typeface="Arial"/>
            </a:endParaRPr>
          </a:p>
          <a:p>
            <a:pPr>
              <a:lnSpc>
                <a:spcPts val="4759"/>
              </a:lnSpc>
            </a:pPr>
            <a:r>
              <a:rPr b="0" lang="en-US" sz="3400" spc="-1" strike="noStrike">
                <a:solidFill>
                  <a:srgbClr val="ffffff"/>
                </a:solidFill>
                <a:latin typeface="Canva Sans"/>
              </a:rPr>
              <a:t>        </a:t>
            </a:r>
            <a:r>
              <a:rPr b="0" lang="en-US" sz="3400" spc="-1" strike="noStrike">
                <a:solidFill>
                  <a:srgbClr val="ffffff"/>
                </a:solidFill>
                <a:latin typeface="Canva Sans Semi-Bold"/>
              </a:rPr>
              <a:t>Considerations:</a:t>
            </a:r>
            <a:endParaRPr b="0" lang="en-IN" sz="3400" spc="-1" strike="noStrike">
              <a:solidFill>
                <a:srgbClr val="ffffff"/>
              </a:solidFill>
              <a:latin typeface="Arial"/>
            </a:endParaRPr>
          </a:p>
          <a:p>
            <a:pPr lvl="3" marL="2202120" indent="-550440">
              <a:lnSpc>
                <a:spcPts val="4759"/>
              </a:lnSpc>
              <a:buClr>
                <a:srgbClr val="ffffff"/>
              </a:buClr>
              <a:buFont typeface="Arial"/>
              <a:buChar char="￭"/>
            </a:pPr>
            <a:r>
              <a:rPr b="0" lang="en-US" sz="3400" spc="-1" strike="noStrike">
                <a:solidFill>
                  <a:srgbClr val="ffffff"/>
                </a:solidFill>
                <a:latin typeface="Canva Sans"/>
              </a:rPr>
              <a:t>Oversampling helps the model focus on the minority class by providing more examples, potentially improving its ability to generalize patterns in the minority class.</a:t>
            </a:r>
            <a:endParaRPr b="0" lang="en-IN" sz="3400" spc="-1" strike="noStrike">
              <a:solidFill>
                <a:srgbClr val="ffffff"/>
              </a:solidFill>
              <a:latin typeface="Arial"/>
            </a:endParaRPr>
          </a:p>
          <a:p>
            <a:pPr lvl="3" marL="2202120" indent="-550440">
              <a:lnSpc>
                <a:spcPts val="4759"/>
              </a:lnSpc>
              <a:buClr>
                <a:srgbClr val="ffffff"/>
              </a:buClr>
              <a:buFont typeface="Arial"/>
              <a:buChar char="￭"/>
            </a:pPr>
            <a:r>
              <a:rPr b="0" lang="en-US" sz="3400" spc="-1" strike="noStrike">
                <a:solidFill>
                  <a:srgbClr val="ffffff"/>
                </a:solidFill>
                <a:latin typeface="Canva Sans"/>
              </a:rPr>
              <a:t>Care should be taken to avoid overfitting, especially when duplicating instances, as it may lead to the model memorizing the training data.</a:t>
            </a:r>
            <a:endParaRPr b="0" lang="en-IN" sz="3400" spc="-1" strike="noStrike">
              <a:solidFill>
                <a:srgbClr val="ffffff"/>
              </a:solidFill>
              <a:latin typeface="Arial"/>
            </a:endParaRPr>
          </a:p>
          <a:p>
            <a:pPr algn="ctr">
              <a:lnSpc>
                <a:spcPts val="4759"/>
              </a:lnSpc>
            </a:pPr>
            <a:endParaRPr b="0" lang="en-IN" sz="1800" spc="-1" strike="noStrike">
              <a:solidFill>
                <a:srgbClr val="ffffff"/>
              </a:solidFill>
              <a:latin typeface="Arial"/>
            </a:endParaRPr>
          </a:p>
          <a:p>
            <a:pPr algn="ctr">
              <a:lnSpc>
                <a:spcPts val="4759"/>
              </a:lnSpc>
            </a:pPr>
            <a:endParaRPr b="0" lang="en-IN" sz="1800" spc="-1" strike="noStrike">
              <a:solidFill>
                <a:srgbClr val="ffffff"/>
              </a:solidFill>
              <a:latin typeface="Arial"/>
            </a:endParaRPr>
          </a:p>
        </p:txBody>
      </p:sp>
      <p:sp>
        <p:nvSpPr>
          <p:cNvPr id="239" name="TextBox 8"/>
          <p:cNvSpPr/>
          <p:nvPr/>
        </p:nvSpPr>
        <p:spPr>
          <a:xfrm>
            <a:off x="360720" y="385560"/>
            <a:ext cx="17496000" cy="2417400"/>
          </a:xfrm>
          <a:prstGeom prst="rect">
            <a:avLst/>
          </a:prstGeom>
          <a:noFill/>
          <a:ln w="0">
            <a:noFill/>
          </a:ln>
        </p:spPr>
        <p:style>
          <a:lnRef idx="0"/>
          <a:fillRef idx="0"/>
          <a:effectRef idx="0"/>
          <a:fontRef idx="minor"/>
        </p:style>
        <p:txBody>
          <a:bodyPr lIns="0" rIns="0" tIns="0" bIns="0" anchor="t">
            <a:spAutoFit/>
          </a:bodyPr>
          <a:p>
            <a:pPr>
              <a:lnSpc>
                <a:spcPts val="4759"/>
              </a:lnSpc>
            </a:pPr>
            <a:r>
              <a:rPr b="0" lang="en-US" sz="3400" spc="-1" strike="noStrike">
                <a:solidFill>
                  <a:srgbClr val="ffffff"/>
                </a:solidFill>
                <a:latin typeface="Canva Sans Semi-Bold"/>
              </a:rPr>
              <a:t>Oversampling:</a:t>
            </a:r>
            <a:r>
              <a:rPr b="0" lang="en-US" sz="3400" spc="-1" strike="noStrike">
                <a:solidFill>
                  <a:srgbClr val="ffffff"/>
                </a:solidFill>
                <a:latin typeface="Canva Sans"/>
              </a:rPr>
              <a:t> Increase the number of instances in the minority class by duplicating or generating synthetic samples. Techniques like SMOTE (Synthetic Minority Over-sampling Technique) create synthetic examples to balance the class distribution.</a:t>
            </a:r>
            <a:endParaRPr b="0" lang="en-IN" sz="3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40"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41"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42"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43"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44"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45" name="TextBox 7"/>
          <p:cNvSpPr/>
          <p:nvPr/>
        </p:nvSpPr>
        <p:spPr>
          <a:xfrm>
            <a:off x="661680" y="961920"/>
            <a:ext cx="16597080" cy="3021840"/>
          </a:xfrm>
          <a:prstGeom prst="rect">
            <a:avLst/>
          </a:prstGeom>
          <a:noFill/>
          <a:ln w="0">
            <a:noFill/>
          </a:ln>
        </p:spPr>
        <p:style>
          <a:lnRef idx="0"/>
          <a:fillRef idx="0"/>
          <a:effectRef idx="0"/>
          <a:fontRef idx="minor"/>
        </p:style>
        <p:txBody>
          <a:bodyPr lIns="0" rIns="0" tIns="0" bIns="0" anchor="t">
            <a:spAutoFit/>
          </a:bodyPr>
          <a:p>
            <a:pPr lvl="1" marL="734040" indent="-367200">
              <a:lnSpc>
                <a:spcPts val="4759"/>
              </a:lnSpc>
              <a:buClr>
                <a:srgbClr val="ffffff"/>
              </a:buClr>
              <a:buFont typeface="Arial"/>
              <a:buChar char="•"/>
            </a:pPr>
            <a:r>
              <a:rPr b="0" lang="en-US" sz="3400" spc="-1" strike="noStrike">
                <a:solidFill>
                  <a:srgbClr val="ffffff"/>
                </a:solidFill>
                <a:latin typeface="Canva Sans"/>
              </a:rPr>
              <a:t>Use the trained model for classifying new research papers.</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This is a basic outline, and we might need to adapt it to your specific use case, including handling class imbalances, optimizing hyperparameters, and evaluating the model's performance.</a:t>
            </a:r>
            <a:endParaRPr b="0" lang="en-IN" sz="3400" spc="-1" strike="noStrike">
              <a:solidFill>
                <a:srgbClr val="ffffff"/>
              </a:solidFill>
              <a:latin typeface="Arial"/>
            </a:endParaRPr>
          </a:p>
          <a:p>
            <a:pPr>
              <a:lnSpc>
                <a:spcPts val="4759"/>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54"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55"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56"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57"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58"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59" name="Freeform 7"/>
          <p:cNvSpPr/>
          <p:nvPr/>
        </p:nvSpPr>
        <p:spPr>
          <a:xfrm flipH="1">
            <a:off x="17099640" y="-2340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60" name="TextBox 8"/>
          <p:cNvSpPr/>
          <p:nvPr/>
        </p:nvSpPr>
        <p:spPr>
          <a:xfrm>
            <a:off x="1028880" y="3588120"/>
            <a:ext cx="14360040" cy="6490080"/>
          </a:xfrm>
          <a:prstGeom prst="rect">
            <a:avLst/>
          </a:prstGeom>
          <a:noFill/>
          <a:ln w="0">
            <a:noFill/>
          </a:ln>
        </p:spPr>
        <p:style>
          <a:lnRef idx="0"/>
          <a:fillRef idx="0"/>
          <a:effectRef idx="0"/>
          <a:fontRef idx="minor"/>
        </p:style>
        <p:txBody>
          <a:bodyPr lIns="0" rIns="0" tIns="0" bIns="0" anchor="t">
            <a:spAutoFit/>
          </a:bodyPr>
          <a:p>
            <a:pPr lvl="1" marL="716760" indent="-358560">
              <a:lnSpc>
                <a:spcPts val="4646"/>
              </a:lnSpc>
              <a:buClr>
                <a:srgbClr val="ffffff"/>
              </a:buClr>
              <a:buFont typeface="Arial"/>
              <a:buChar char="•"/>
            </a:pPr>
            <a:r>
              <a:rPr b="0" lang="en-US" sz="3320" spc="-1" strike="noStrike">
                <a:solidFill>
                  <a:srgbClr val="ffffff"/>
                </a:solidFill>
                <a:latin typeface="Montserrat"/>
              </a:rPr>
              <a:t> </a:t>
            </a:r>
            <a:r>
              <a:rPr b="0" lang="en-US" sz="3320" spc="-1" strike="noStrike">
                <a:solidFill>
                  <a:srgbClr val="ffffff"/>
                </a:solidFill>
                <a:latin typeface="Montserrat"/>
              </a:rPr>
              <a:t>Automated paper research categorization using machine learning offers several significant benefits, contributing to the efficiency and advancement of knowledge and accelerating the research process .</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Over the last few years , automated classification of texts into predefined categories has witnessed a booming interest due to increased availability of texts online and ensuring the need to organize them according to our convenience. This method facilitates efficient retrieval of information for both researchers and students</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p:txBody>
      </p:sp>
      <p:sp>
        <p:nvSpPr>
          <p:cNvPr id="61" name="TextBox 9"/>
          <p:cNvSpPr/>
          <p:nvPr/>
        </p:nvSpPr>
        <p:spPr>
          <a:xfrm>
            <a:off x="1360080" y="550080"/>
            <a:ext cx="18287640" cy="2631240"/>
          </a:xfrm>
          <a:prstGeom prst="rect">
            <a:avLst/>
          </a:prstGeom>
          <a:noFill/>
          <a:ln w="0">
            <a:noFill/>
          </a:ln>
        </p:spPr>
        <p:style>
          <a:lnRef idx="0"/>
          <a:fillRef idx="0"/>
          <a:effectRef idx="0"/>
          <a:fontRef idx="minor"/>
        </p:style>
        <p:txBody>
          <a:bodyPr lIns="0" rIns="0" tIns="0" bIns="0" anchor="t">
            <a:spAutoFit/>
          </a:bodyPr>
          <a:p>
            <a:pPr>
              <a:lnSpc>
                <a:spcPts val="10361"/>
              </a:lnSpc>
            </a:pPr>
            <a:r>
              <a:rPr b="0" lang="en-US" sz="7400" spc="-1" strike="noStrike">
                <a:solidFill>
                  <a:srgbClr val="ffffff"/>
                </a:solidFill>
                <a:latin typeface="Canva Sans Bold"/>
              </a:rPr>
              <a:t>Importance of automated paper research paper categorization</a:t>
            </a:r>
            <a:endParaRPr b="0" lang="en-IN" sz="7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46"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47"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48"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49"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50"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51"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52" name="TextBox 8"/>
          <p:cNvSpPr/>
          <p:nvPr/>
        </p:nvSpPr>
        <p:spPr>
          <a:xfrm>
            <a:off x="1028880" y="2119680"/>
            <a:ext cx="15442920" cy="7252920"/>
          </a:xfrm>
          <a:prstGeom prst="rect">
            <a:avLst/>
          </a:prstGeom>
          <a:noFill/>
          <a:ln w="0">
            <a:noFill/>
          </a:ln>
        </p:spPr>
        <p:style>
          <a:lnRef idx="0"/>
          <a:fillRef idx="0"/>
          <a:effectRef idx="0"/>
          <a:fontRef idx="minor"/>
        </p:style>
        <p:txBody>
          <a:bodyPr lIns="0" rIns="0" tIns="0" bIns="0" anchor="t">
            <a:spAutoFit/>
          </a:bodyPr>
          <a:p>
            <a:pPr lvl="1" marL="734040" indent="-367200">
              <a:lnSpc>
                <a:spcPts val="4759"/>
              </a:lnSpc>
              <a:buClr>
                <a:srgbClr val="ffffff"/>
              </a:buClr>
              <a:buFont typeface="Arial"/>
              <a:buChar char="•"/>
            </a:pPr>
            <a:r>
              <a:rPr b="0" lang="en-US" sz="3400" spc="-1" strike="noStrike">
                <a:solidFill>
                  <a:srgbClr val="ffffff"/>
                </a:solidFill>
                <a:latin typeface="Canva Sans"/>
              </a:rPr>
              <a:t>Upon utilizing the one-hot vector transformation initially, the BERT score reached 0.58. This score acts as a numerical indicator, reflecting the alignment between the model's predictions and the actual classes in the dataset.</a:t>
            </a:r>
            <a:endParaRPr b="0" lang="en-IN" sz="3400" spc="-1" strike="noStrike">
              <a:solidFill>
                <a:srgbClr val="ffffff"/>
              </a:solidFill>
              <a:latin typeface="Arial"/>
            </a:endParaRPr>
          </a:p>
          <a:p>
            <a:pPr>
              <a:lnSpc>
                <a:spcPts val="4759"/>
              </a:lnSpc>
            </a:pPr>
            <a:endParaRPr b="0" lang="en-IN" sz="18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A BERT score of 0.58 suggests a moderate level of agreement, indicating a reasonable correspondence between the predicted labels and the true classes. To enhance the model's predictive capabilities and potentially achieve more precise classification outcomes, further analysis and exploration of fine-tuning approaches can be pursued.</a:t>
            </a:r>
            <a:endParaRPr b="0" lang="en-IN" sz="3400" spc="-1" strike="noStrike">
              <a:solidFill>
                <a:srgbClr val="ffffff"/>
              </a:solidFill>
              <a:latin typeface="Arial"/>
            </a:endParaRPr>
          </a:p>
          <a:p>
            <a:pPr>
              <a:lnSpc>
                <a:spcPts val="4759"/>
              </a:lnSpc>
            </a:pPr>
            <a:endParaRPr b="0" lang="en-IN" sz="1800" spc="-1" strike="noStrike">
              <a:solidFill>
                <a:srgbClr val="ffffff"/>
              </a:solidFill>
              <a:latin typeface="Arial"/>
            </a:endParaRPr>
          </a:p>
        </p:txBody>
      </p:sp>
      <p:sp>
        <p:nvSpPr>
          <p:cNvPr id="253" name="TextBox 9"/>
          <p:cNvSpPr/>
          <p:nvPr/>
        </p:nvSpPr>
        <p:spPr>
          <a:xfrm>
            <a:off x="1028880" y="886320"/>
            <a:ext cx="16350480" cy="978480"/>
          </a:xfrm>
          <a:prstGeom prst="rect">
            <a:avLst/>
          </a:prstGeom>
          <a:noFill/>
          <a:ln w="0">
            <a:noFill/>
          </a:ln>
        </p:spPr>
        <p:style>
          <a:lnRef idx="0"/>
          <a:fillRef idx="0"/>
          <a:effectRef idx="0"/>
          <a:fontRef idx="minor"/>
        </p:style>
        <p:txBody>
          <a:bodyPr lIns="0" rIns="0" tIns="0" bIns="0" anchor="t">
            <a:spAutoFit/>
          </a:bodyPr>
          <a:p>
            <a:pPr>
              <a:lnSpc>
                <a:spcPts val="7707"/>
              </a:lnSpc>
            </a:pPr>
            <a:r>
              <a:rPr b="0" lang="en-US" sz="5500" spc="-1" strike="noStrike">
                <a:solidFill>
                  <a:srgbClr val="ffffff"/>
                </a:solidFill>
                <a:latin typeface="Canva Sans Bold"/>
              </a:rPr>
              <a:t>One hot vector transformation</a:t>
            </a:r>
            <a:endParaRPr b="0" lang="en-IN" sz="55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54"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55"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56"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57"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58"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59" name="TextBox 7"/>
          <p:cNvSpPr/>
          <p:nvPr/>
        </p:nvSpPr>
        <p:spPr>
          <a:xfrm>
            <a:off x="642600" y="620280"/>
            <a:ext cx="17002440" cy="8471880"/>
          </a:xfrm>
          <a:prstGeom prst="rect">
            <a:avLst/>
          </a:prstGeom>
          <a:noFill/>
          <a:ln w="0">
            <a:noFill/>
          </a:ln>
        </p:spPr>
        <p:style>
          <a:lnRef idx="0"/>
          <a:fillRef idx="0"/>
          <a:effectRef idx="0"/>
          <a:fontRef idx="minor"/>
        </p:style>
        <p:txBody>
          <a:bodyPr lIns="0" rIns="0" tIns="0" bIns="0" anchor="t">
            <a:spAutoFit/>
          </a:bodyPr>
          <a:p>
            <a:pPr lvl="1" marL="735120" indent="-367560">
              <a:lnSpc>
                <a:spcPts val="4765"/>
              </a:lnSpc>
              <a:buClr>
                <a:srgbClr val="ffffff"/>
              </a:buClr>
              <a:buFont typeface="Arial"/>
              <a:buChar char="•"/>
            </a:pPr>
            <a:r>
              <a:rPr b="0" lang="en-US" sz="3400" spc="-1" strike="noStrike">
                <a:solidFill>
                  <a:srgbClr val="ffffff"/>
                </a:solidFill>
                <a:latin typeface="Montserrat"/>
              </a:rPr>
              <a:t>From the above plot of class frequencies , We can observe that some classes have relatively higher frequencies than the others.</a:t>
            </a:r>
            <a:endParaRPr b="0" lang="en-IN" sz="3400" spc="-1" strike="noStrike">
              <a:solidFill>
                <a:srgbClr val="ffffff"/>
              </a:solidFill>
              <a:latin typeface="Arial"/>
            </a:endParaRPr>
          </a:p>
          <a:p>
            <a:pPr lvl="1" marL="735120" indent="-367560">
              <a:lnSpc>
                <a:spcPts val="4765"/>
              </a:lnSpc>
              <a:buClr>
                <a:srgbClr val="ffffff"/>
              </a:buClr>
              <a:buFont typeface="Arial"/>
              <a:buChar char="•"/>
            </a:pPr>
            <a:r>
              <a:rPr b="0" lang="en-US" sz="3400" spc="-1" strike="noStrike">
                <a:solidFill>
                  <a:srgbClr val="ffffff"/>
                </a:solidFill>
                <a:latin typeface="Montserrat"/>
              </a:rPr>
              <a:t>There are some classes which have less frequency it can impact the impact the prediction because we are having a deficit of training data for those classes hence we need to separate them</a:t>
            </a:r>
            <a:endParaRPr b="0" lang="en-IN" sz="3400" spc="-1" strike="noStrike">
              <a:solidFill>
                <a:srgbClr val="ffffff"/>
              </a:solidFill>
              <a:latin typeface="Arial"/>
            </a:endParaRPr>
          </a:p>
          <a:p>
            <a:pPr lvl="1" marL="735120" indent="-367560">
              <a:lnSpc>
                <a:spcPts val="4765"/>
              </a:lnSpc>
              <a:buClr>
                <a:srgbClr val="ffffff"/>
              </a:buClr>
              <a:buFont typeface="Arial"/>
              <a:buChar char="•"/>
            </a:pPr>
            <a:r>
              <a:rPr b="0" lang="en-US" sz="3400" spc="-1" strike="noStrike">
                <a:solidFill>
                  <a:srgbClr val="ffffff"/>
                </a:solidFill>
                <a:latin typeface="Montserrat"/>
              </a:rPr>
              <a:t>According to our convenience we set the frequency threshold to 600 and all the classes with frequency less than the threshold are considered to be minority classes.</a:t>
            </a:r>
            <a:endParaRPr b="0" lang="en-IN" sz="3400" spc="-1" strike="noStrike">
              <a:solidFill>
                <a:srgbClr val="ffffff"/>
              </a:solidFill>
              <a:latin typeface="Arial"/>
            </a:endParaRPr>
          </a:p>
          <a:p>
            <a:pPr lvl="1" marL="735120" indent="-367560">
              <a:lnSpc>
                <a:spcPts val="4765"/>
              </a:lnSpc>
              <a:buClr>
                <a:srgbClr val="ffffff"/>
              </a:buClr>
              <a:buFont typeface="Arial"/>
              <a:buChar char="•"/>
            </a:pPr>
            <a:r>
              <a:rPr b="0" lang="en-US" sz="3400" spc="-1" strike="noStrike">
                <a:solidFill>
                  <a:srgbClr val="ffffff"/>
                </a:solidFill>
                <a:latin typeface="Montserrat"/>
              </a:rPr>
              <a:t>['q-bio.GN','q-fin.TR','q-bio.NC','q-fin.MF','q-fin.PM','cs.CE','q-       bio.MN','math.AT','stat.CO','q-fin.EC','cs.OS','q-fin.CP','q-bio.CB','q-bio.BM','cs.DM','cs.GT','cs.AR','q-bio.TO','q-fin.PR','econ.GN','q-fin.GN','econ.TH','q-fin.RM']</a:t>
            </a:r>
            <a:endParaRPr b="0" lang="en-IN" sz="3400" spc="-1" strike="noStrike">
              <a:solidFill>
                <a:srgbClr val="ffffff"/>
              </a:solidFill>
              <a:latin typeface="Arial"/>
            </a:endParaRPr>
          </a:p>
          <a:p>
            <a:pPr lvl="1" marL="735120" indent="-367560">
              <a:lnSpc>
                <a:spcPts val="4765"/>
              </a:lnSpc>
              <a:buClr>
                <a:srgbClr val="ffffff"/>
              </a:buClr>
              <a:buFont typeface="Arial"/>
              <a:buChar char="•"/>
            </a:pPr>
            <a:r>
              <a:rPr b="0" lang="en-US" sz="3400" spc="-1" strike="noStrike">
                <a:solidFill>
                  <a:srgbClr val="ffffff"/>
                </a:solidFill>
                <a:latin typeface="Montserrat"/>
              </a:rPr>
              <a:t>Then class weights are calculated for each class and they are normalized to make them sum upto 1.</a:t>
            </a:r>
            <a:endParaRPr b="0" lang="en-IN" sz="3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60"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61"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62"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63"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64"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65"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66" name="TextBox 8"/>
          <p:cNvSpPr/>
          <p:nvPr/>
        </p:nvSpPr>
        <p:spPr>
          <a:xfrm>
            <a:off x="1028880" y="179640"/>
            <a:ext cx="15692760" cy="24044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Tried using weight tensors custom loss </a:t>
            </a:r>
            <a:endParaRPr b="0" lang="en-IN" sz="6769" spc="-1" strike="noStrike">
              <a:solidFill>
                <a:srgbClr val="ffffff"/>
              </a:solidFill>
              <a:latin typeface="Arial"/>
            </a:endParaRPr>
          </a:p>
        </p:txBody>
      </p:sp>
      <p:sp>
        <p:nvSpPr>
          <p:cNvPr id="267" name="TextBox 9"/>
          <p:cNvSpPr/>
          <p:nvPr/>
        </p:nvSpPr>
        <p:spPr>
          <a:xfrm>
            <a:off x="1028880" y="2760840"/>
            <a:ext cx="16550640" cy="7670160"/>
          </a:xfrm>
          <a:prstGeom prst="rect">
            <a:avLst/>
          </a:prstGeom>
          <a:noFill/>
          <a:ln w="0">
            <a:noFill/>
          </a:ln>
        </p:spPr>
        <p:style>
          <a:lnRef idx="0"/>
          <a:fillRef idx="0"/>
          <a:effectRef idx="0"/>
          <a:fontRef idx="minor"/>
        </p:style>
        <p:txBody>
          <a:bodyPr lIns="0" rIns="0" tIns="0" bIns="0" anchor="t">
            <a:spAutoFit/>
          </a:bodyPr>
          <a:p>
            <a:pPr lvl="1" marL="716760" indent="-358560">
              <a:lnSpc>
                <a:spcPts val="4646"/>
              </a:lnSpc>
              <a:buClr>
                <a:srgbClr val="ffffff"/>
              </a:buClr>
              <a:buFont typeface="Arial"/>
              <a:buChar char="•"/>
            </a:pPr>
            <a:r>
              <a:rPr b="0" lang="en-US" sz="3320" spc="-1" strike="noStrike">
                <a:solidFill>
                  <a:srgbClr val="ffffff"/>
                </a:solidFill>
                <a:latin typeface="Montserrat"/>
              </a:rPr>
              <a:t>As part of our efforts to enhance model performance, we explored the use of weight tensors. This involved assigning specific weights to different classes through custom weight tensors. The intention was to address the challenges posed by class imbalance, directing the model to prioritize underrepresented classes and improve overall classification accuracy.</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In tandem with weight tensors, we implemented a custom loss function tailored to the specific requirements of our classification task. This custom loss function aimed to optimize the model by adapting the optimization process to the unique demands of our dataset. Through these dual strategies, we engaged in experiments to fine-tune the model, with the overarching goal of improving its predictive capabilities.</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68"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69"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70"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71"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72"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73"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74" name="Freeform 8"/>
          <p:cNvSpPr/>
          <p:nvPr/>
        </p:nvSpPr>
        <p:spPr>
          <a:xfrm>
            <a:off x="291600" y="235080"/>
            <a:ext cx="13728240" cy="9816120"/>
          </a:xfrm>
          <a:custGeom>
            <a:avLst/>
            <a:gdLst>
              <a:gd name="textAreaLeft" fmla="*/ 0 w 13728240"/>
              <a:gd name="textAreaRight" fmla="*/ 13728600 w 13728240"/>
              <a:gd name="textAreaTop" fmla="*/ 0 h 9816120"/>
              <a:gd name="textAreaBottom" fmla="*/ 9816480 h 9816120"/>
            </a:gdLst>
            <a:ahLst/>
            <a:rect l="textAreaLeft" t="textAreaTop" r="textAreaRight" b="textAreaBottom"/>
            <a:pathLst>
              <a:path w="13728508" h="9816491">
                <a:moveTo>
                  <a:pt x="0" y="0"/>
                </a:moveTo>
                <a:lnTo>
                  <a:pt x="13728509" y="0"/>
                </a:lnTo>
                <a:lnTo>
                  <a:pt x="13728509" y="9816490"/>
                </a:lnTo>
                <a:lnTo>
                  <a:pt x="0" y="9816490"/>
                </a:lnTo>
                <a:lnTo>
                  <a:pt x="0" y="0"/>
                </a:lnTo>
                <a:close/>
              </a:path>
            </a:pathLst>
          </a:custGeom>
          <a:blipFill rotWithShape="0">
            <a:blip r:embed="rId7"/>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75"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76"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77"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78"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79"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80"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81" name="Freeform 8"/>
          <p:cNvSpPr/>
          <p:nvPr/>
        </p:nvSpPr>
        <p:spPr>
          <a:xfrm>
            <a:off x="319680" y="715680"/>
            <a:ext cx="17648640" cy="8962200"/>
          </a:xfrm>
          <a:custGeom>
            <a:avLst/>
            <a:gdLst>
              <a:gd name="textAreaLeft" fmla="*/ 0 w 17648640"/>
              <a:gd name="textAreaRight" fmla="*/ 17649000 w 17648640"/>
              <a:gd name="textAreaTop" fmla="*/ 0 h 8962200"/>
              <a:gd name="textAreaBottom" fmla="*/ 8962560 h 8962200"/>
            </a:gdLst>
            <a:ahLst/>
            <a:rect l="textAreaLeft" t="textAreaTop" r="textAreaRight" b="textAreaBottom"/>
            <a:pathLst>
              <a:path w="17648972" h="8962691">
                <a:moveTo>
                  <a:pt x="0" y="0"/>
                </a:moveTo>
                <a:lnTo>
                  <a:pt x="17648972" y="0"/>
                </a:lnTo>
                <a:lnTo>
                  <a:pt x="17648972" y="8962691"/>
                </a:lnTo>
                <a:lnTo>
                  <a:pt x="0" y="8962691"/>
                </a:lnTo>
                <a:lnTo>
                  <a:pt x="0" y="0"/>
                </a:lnTo>
                <a:close/>
              </a:path>
            </a:pathLst>
          </a:custGeom>
          <a:blipFill rotWithShape="0">
            <a:blip r:embed="rId7"/>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82" name="Freeform 2"/>
          <p:cNvSpPr/>
          <p:nvPr/>
        </p:nvSpPr>
        <p:spPr>
          <a:xfrm>
            <a:off x="364320" y="1423800"/>
            <a:ext cx="17559000" cy="7439400"/>
          </a:xfrm>
          <a:custGeom>
            <a:avLst/>
            <a:gdLst>
              <a:gd name="textAreaLeft" fmla="*/ 0 w 17559000"/>
              <a:gd name="textAreaRight" fmla="*/ 17559360 w 17559000"/>
              <a:gd name="textAreaTop" fmla="*/ 0 h 7439400"/>
              <a:gd name="textAreaBottom" fmla="*/ 7439760 h 7439400"/>
            </a:gdLst>
            <a:ahLst/>
            <a:rect l="textAreaLeft" t="textAreaTop" r="textAreaRight" b="textAreaBottom"/>
            <a:pathLst>
              <a:path w="17559485" h="7439677">
                <a:moveTo>
                  <a:pt x="0" y="0"/>
                </a:moveTo>
                <a:lnTo>
                  <a:pt x="17559486" y="0"/>
                </a:lnTo>
                <a:lnTo>
                  <a:pt x="17559486" y="7439676"/>
                </a:lnTo>
                <a:lnTo>
                  <a:pt x="0" y="7439676"/>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83"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84"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85"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86"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87"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88"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89" name="TextBox 8"/>
          <p:cNvSpPr/>
          <p:nvPr/>
        </p:nvSpPr>
        <p:spPr>
          <a:xfrm>
            <a:off x="1028880" y="885960"/>
            <a:ext cx="1112976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Tried DB loss</a:t>
            </a:r>
            <a:endParaRPr b="0" lang="en-IN" sz="6769" spc="-1" strike="noStrike">
              <a:solidFill>
                <a:srgbClr val="ffffff"/>
              </a:solidFill>
              <a:latin typeface="Arial"/>
            </a:endParaRPr>
          </a:p>
        </p:txBody>
      </p:sp>
      <p:sp>
        <p:nvSpPr>
          <p:cNvPr id="290" name="TextBox 9"/>
          <p:cNvSpPr/>
          <p:nvPr/>
        </p:nvSpPr>
        <p:spPr>
          <a:xfrm>
            <a:off x="1028880" y="2273400"/>
            <a:ext cx="15442920" cy="7080120"/>
          </a:xfrm>
          <a:prstGeom prst="rect">
            <a:avLst/>
          </a:prstGeom>
          <a:noFill/>
          <a:ln w="0">
            <a:noFill/>
          </a:ln>
        </p:spPr>
        <p:style>
          <a:lnRef idx="0"/>
          <a:fillRef idx="0"/>
          <a:effectRef idx="0"/>
          <a:fontRef idx="minor"/>
        </p:style>
        <p:txBody>
          <a:bodyPr lIns="0" rIns="0" tIns="0" bIns="0" anchor="t">
            <a:spAutoFit/>
          </a:bodyPr>
          <a:p>
            <a:pPr lvl="1" marL="716760" indent="-358560">
              <a:lnSpc>
                <a:spcPts val="4646"/>
              </a:lnSpc>
              <a:buClr>
                <a:srgbClr val="ffffff"/>
              </a:buClr>
              <a:buFont typeface="Arial"/>
              <a:buChar char="•"/>
            </a:pPr>
            <a:r>
              <a:rPr b="0" lang="en-US" sz="3320" spc="-1" strike="noStrike">
                <a:solidFill>
                  <a:srgbClr val="ffffff"/>
                </a:solidFill>
                <a:latin typeface="Montserrat"/>
              </a:rPr>
              <a:t>As part of our endeavors to enhance model performance, we incorporated the DaviBert (DB) loss function. Specifically designed for transformer-based models like BERT, this loss function is tailored to optimize the learning process, with a keen focus on addressing challenges associated with class imbalance.</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By integrating the DB loss, our primary goal was to leverage its advantages in mitigating issues linked to imbalanced datasets. The aim was to potentially enhance both model accuracy and robustness by utilizing the specialized optimization criteria provided by the DaviBert loss.</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91"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92"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93"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94"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95"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96"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297" name="TextBox 8"/>
          <p:cNvSpPr/>
          <p:nvPr/>
        </p:nvSpPr>
        <p:spPr>
          <a:xfrm>
            <a:off x="1028880" y="344520"/>
            <a:ext cx="15058440" cy="120276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Training just on minority classes </a:t>
            </a:r>
            <a:endParaRPr b="0" lang="en-IN" sz="6769" spc="-1" strike="noStrike">
              <a:solidFill>
                <a:srgbClr val="ffffff"/>
              </a:solidFill>
              <a:latin typeface="Arial"/>
            </a:endParaRPr>
          </a:p>
        </p:txBody>
      </p:sp>
      <p:sp>
        <p:nvSpPr>
          <p:cNvPr id="298" name="TextBox 9"/>
          <p:cNvSpPr/>
          <p:nvPr/>
        </p:nvSpPr>
        <p:spPr>
          <a:xfrm>
            <a:off x="1028880" y="2658600"/>
            <a:ext cx="16230240" cy="7080120"/>
          </a:xfrm>
          <a:prstGeom prst="rect">
            <a:avLst/>
          </a:prstGeom>
          <a:noFill/>
          <a:ln w="0">
            <a:noFill/>
          </a:ln>
        </p:spPr>
        <p:style>
          <a:lnRef idx="0"/>
          <a:fillRef idx="0"/>
          <a:effectRef idx="0"/>
          <a:fontRef idx="minor"/>
        </p:style>
        <p:txBody>
          <a:bodyPr lIns="0" rIns="0" tIns="0" bIns="0" anchor="t">
            <a:spAutoFit/>
          </a:bodyPr>
          <a:p>
            <a:pPr lvl="1" marL="716760" indent="-358560">
              <a:lnSpc>
                <a:spcPts val="4646"/>
              </a:lnSpc>
              <a:buClr>
                <a:srgbClr val="ffffff"/>
              </a:buClr>
              <a:buFont typeface="Arial"/>
              <a:buChar char="•"/>
            </a:pPr>
            <a:r>
              <a:rPr b="0" lang="en-US" sz="3320" spc="-1" strike="noStrike">
                <a:solidFill>
                  <a:srgbClr val="ffffff"/>
                </a:solidFill>
                <a:latin typeface="Montserrat"/>
              </a:rPr>
              <a:t>In addressing class imbalance, our strategy involved conducting dedicated training sessions exclusively for the minority classes. This focused training aimed to provide the model with heightened exposure to and emphasis on the underrepresented categories.</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The primary objective of concentrating training efforts solely on the minority classes was to augment the model's capacity to recognize patterns and make precise predictions for these less frequent yet crucial classes present in the dataset.</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This strategic focus aligns with the overarching goal of mitigating class imbalance. By enhancing the model's performance, especially in handling instances from the minority classes, we aimed to improve its overall effectiveness in dealing with imbalanced datasets.</a:t>
            </a:r>
            <a:endParaRPr b="0" lang="en-IN" sz="332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299"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00"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01"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02" name="Freeform 5"/>
          <p:cNvSpPr/>
          <p:nvPr/>
        </p:nvSpPr>
        <p:spPr>
          <a:xfrm>
            <a:off x="10162440" y="65228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03"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04" name="TextBox 7"/>
          <p:cNvSpPr/>
          <p:nvPr/>
        </p:nvSpPr>
        <p:spPr>
          <a:xfrm>
            <a:off x="1028880" y="422280"/>
            <a:ext cx="15819120" cy="1106280"/>
          </a:xfrm>
          <a:prstGeom prst="rect">
            <a:avLst/>
          </a:prstGeom>
          <a:noFill/>
          <a:ln w="0">
            <a:noFill/>
          </a:ln>
        </p:spPr>
        <p:style>
          <a:lnRef idx="0"/>
          <a:fillRef idx="0"/>
          <a:effectRef idx="0"/>
          <a:fontRef idx="minor"/>
        </p:style>
        <p:txBody>
          <a:bodyPr lIns="0" rIns="0" tIns="0" bIns="0" anchor="t">
            <a:spAutoFit/>
          </a:bodyPr>
          <a:p>
            <a:pPr>
              <a:lnSpc>
                <a:spcPts val="8714"/>
              </a:lnSpc>
            </a:pPr>
            <a:r>
              <a:rPr b="0" lang="en-US" sz="6220" spc="-1" strike="noStrike">
                <a:solidFill>
                  <a:srgbClr val="ffffff"/>
                </a:solidFill>
                <a:latin typeface="Neue Machina Ultra-Bold"/>
              </a:rPr>
              <a:t>Adding custom layers after scibert  </a:t>
            </a:r>
            <a:endParaRPr b="0" lang="en-IN" sz="6220" spc="-1" strike="noStrike">
              <a:solidFill>
                <a:srgbClr val="ffffff"/>
              </a:solidFill>
              <a:latin typeface="Arial"/>
            </a:endParaRPr>
          </a:p>
        </p:txBody>
      </p:sp>
      <p:sp>
        <p:nvSpPr>
          <p:cNvPr id="305" name="TextBox 8"/>
          <p:cNvSpPr/>
          <p:nvPr/>
        </p:nvSpPr>
        <p:spPr>
          <a:xfrm>
            <a:off x="1028880" y="1435320"/>
            <a:ext cx="16828200" cy="1208520"/>
          </a:xfrm>
          <a:prstGeom prst="rect">
            <a:avLst/>
          </a:prstGeom>
          <a:noFill/>
          <a:ln w="0">
            <a:noFill/>
          </a:ln>
        </p:spPr>
        <p:style>
          <a:lnRef idx="0"/>
          <a:fillRef idx="0"/>
          <a:effectRef idx="0"/>
          <a:fontRef idx="minor"/>
        </p:style>
        <p:txBody>
          <a:bodyPr lIns="0" rIns="0" tIns="0" bIns="0" anchor="t">
            <a:spAutoFit/>
          </a:bodyPr>
          <a:p>
            <a:pPr>
              <a:lnSpc>
                <a:spcPts val="4759"/>
              </a:lnSpc>
            </a:pPr>
            <a:r>
              <a:rPr b="0" lang="en-US" sz="3400" spc="-1" strike="noStrike">
                <a:solidFill>
                  <a:srgbClr val="ffffff"/>
                </a:solidFill>
                <a:latin typeface="Canva Sans"/>
              </a:rPr>
              <a:t>Extending SciBERT involves integrating custom layers to tailor the model for specific tasks, adapting its architecture beyond the original design.</a:t>
            </a:r>
            <a:endParaRPr b="0" lang="en-IN" sz="3400" spc="-1" strike="noStrike">
              <a:solidFill>
                <a:srgbClr val="ffffff"/>
              </a:solidFill>
              <a:latin typeface="Arial"/>
            </a:endParaRPr>
          </a:p>
        </p:txBody>
      </p:sp>
      <p:sp>
        <p:nvSpPr>
          <p:cNvPr id="306" name="TextBox 9"/>
          <p:cNvSpPr/>
          <p:nvPr/>
        </p:nvSpPr>
        <p:spPr>
          <a:xfrm>
            <a:off x="1028880" y="2724840"/>
            <a:ext cx="17259120" cy="7857360"/>
          </a:xfrm>
          <a:prstGeom prst="rect">
            <a:avLst/>
          </a:prstGeom>
          <a:noFill/>
          <a:ln w="0">
            <a:noFill/>
          </a:ln>
        </p:spPr>
        <p:style>
          <a:lnRef idx="0"/>
          <a:fillRef idx="0"/>
          <a:effectRef idx="0"/>
          <a:fontRef idx="minor"/>
        </p:style>
        <p:txBody>
          <a:bodyPr lIns="0" rIns="0" tIns="0" bIns="0" anchor="t">
            <a:spAutoFit/>
          </a:bodyPr>
          <a:p>
            <a:pPr lvl="1" marL="734040" indent="-367200">
              <a:lnSpc>
                <a:spcPts val="4759"/>
              </a:lnSpc>
              <a:buClr>
                <a:srgbClr val="ffffff"/>
              </a:buClr>
              <a:buFont typeface="Arial"/>
              <a:buChar char="•"/>
            </a:pPr>
            <a:r>
              <a:rPr b="0" lang="en-US" sz="3400" spc="-1" strike="noStrike">
                <a:solidFill>
                  <a:srgbClr val="ffffff"/>
                </a:solidFill>
                <a:latin typeface="Canva Sans"/>
              </a:rPr>
              <a:t>Begin by loading the pre-trained SciBERT model. This ensures you have the foundational transformer-based model for your specific domain.</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Identify and define the custom layers you want to add after SciBERT.</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Incorporate the custom layers into the SciBERT architecture. This extension involves appending your custom layers to the SciBERT model, creating a seamless integration of domain-specific components.</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If applicable, train or fine-tune the extended model on your task-specific data.</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Assess the performance of the extended model on validation or test datasets. </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Fine-tune hyperparameters such as learning rates and regularization terms to optimize the extended model's performance.</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Iterate through the steps, making adjustments as needed.</a:t>
            </a:r>
            <a:endParaRPr b="0" lang="en-IN" sz="3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307"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08"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09"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10"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11"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12"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13" name="Freeform 8"/>
          <p:cNvSpPr/>
          <p:nvPr/>
        </p:nvSpPr>
        <p:spPr>
          <a:xfrm>
            <a:off x="756720" y="1593360"/>
            <a:ext cx="15715080" cy="8084880"/>
          </a:xfrm>
          <a:custGeom>
            <a:avLst/>
            <a:gdLst>
              <a:gd name="textAreaLeft" fmla="*/ 0 w 15715080"/>
              <a:gd name="textAreaRight" fmla="*/ 15715440 w 15715080"/>
              <a:gd name="textAreaTop" fmla="*/ 0 h 8084880"/>
              <a:gd name="textAreaBottom" fmla="*/ 8085240 h 8084880"/>
            </a:gdLst>
            <a:ahLst/>
            <a:rect l="textAreaLeft" t="textAreaTop" r="textAreaRight" b="textAreaBottom"/>
            <a:pathLst>
              <a:path w="15715352" h="8085116">
                <a:moveTo>
                  <a:pt x="0" y="0"/>
                </a:moveTo>
                <a:lnTo>
                  <a:pt x="15715352" y="0"/>
                </a:lnTo>
                <a:lnTo>
                  <a:pt x="15715352" y="8085116"/>
                </a:lnTo>
                <a:lnTo>
                  <a:pt x="0" y="8085116"/>
                </a:lnTo>
                <a:lnTo>
                  <a:pt x="0" y="0"/>
                </a:lnTo>
                <a:close/>
              </a:path>
            </a:pathLst>
          </a:custGeom>
          <a:blipFill rotWithShape="0">
            <a:blip r:embed="rId7"/>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14" name="TextBox 9"/>
          <p:cNvSpPr/>
          <p:nvPr/>
        </p:nvSpPr>
        <p:spPr>
          <a:xfrm>
            <a:off x="756720" y="537480"/>
            <a:ext cx="5019480" cy="1848600"/>
          </a:xfrm>
          <a:prstGeom prst="rect">
            <a:avLst/>
          </a:prstGeom>
          <a:noFill/>
          <a:ln w="0">
            <a:noFill/>
          </a:ln>
        </p:spPr>
        <p:style>
          <a:lnRef idx="0"/>
          <a:fillRef idx="0"/>
          <a:effectRef idx="0"/>
          <a:fontRef idx="minor"/>
        </p:style>
        <p:txBody>
          <a:bodyPr lIns="0" rIns="0" tIns="0" bIns="0" anchor="t">
            <a:spAutoFit/>
          </a:bodyPr>
          <a:p>
            <a:pPr algn="ctr">
              <a:lnSpc>
                <a:spcPts val="7279"/>
              </a:lnSpc>
            </a:pPr>
            <a:r>
              <a:rPr b="0" lang="en-US" sz="5200" spc="-1" strike="noStrike">
                <a:solidFill>
                  <a:srgbClr val="ffffff"/>
                </a:solidFill>
                <a:latin typeface="Canva Sans Bold"/>
              </a:rPr>
              <a:t>Augumentation</a:t>
            </a:r>
            <a:endParaRPr b="0" lang="en-IN" sz="52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62"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63"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64"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65"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66"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67" name="TextBox 7"/>
          <p:cNvSpPr/>
          <p:nvPr/>
        </p:nvSpPr>
        <p:spPr>
          <a:xfrm>
            <a:off x="1028880" y="344520"/>
            <a:ext cx="1297080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Real world applications</a:t>
            </a:r>
            <a:endParaRPr b="0" lang="en-IN" sz="6769" spc="-1" strike="noStrike">
              <a:solidFill>
                <a:srgbClr val="ffffff"/>
              </a:solidFill>
              <a:latin typeface="Arial"/>
            </a:endParaRPr>
          </a:p>
        </p:txBody>
      </p:sp>
      <p:sp>
        <p:nvSpPr>
          <p:cNvPr id="68" name="TextBox 8"/>
          <p:cNvSpPr/>
          <p:nvPr/>
        </p:nvSpPr>
        <p:spPr>
          <a:xfrm>
            <a:off x="1028880" y="1487880"/>
            <a:ext cx="16496640" cy="9440280"/>
          </a:xfrm>
          <a:prstGeom prst="rect">
            <a:avLst/>
          </a:prstGeom>
          <a:noFill/>
          <a:ln w="0">
            <a:noFill/>
          </a:ln>
        </p:spPr>
        <p:style>
          <a:lnRef idx="0"/>
          <a:fillRef idx="0"/>
          <a:effectRef idx="0"/>
          <a:fontRef idx="minor"/>
        </p:style>
        <p:txBody>
          <a:bodyPr lIns="0" rIns="0" tIns="0" bIns="0" anchor="t">
            <a:spAutoFit/>
          </a:bodyPr>
          <a:p>
            <a:pPr lvl="1" marL="716760" indent="-358560">
              <a:lnSpc>
                <a:spcPts val="4646"/>
              </a:lnSpc>
              <a:buClr>
                <a:srgbClr val="ffffff"/>
              </a:buClr>
              <a:buFont typeface="Arial"/>
              <a:buChar char="•"/>
            </a:pPr>
            <a:r>
              <a:rPr b="0" lang="en-US" sz="3320" spc="-1" strike="noStrike">
                <a:solidFill>
                  <a:srgbClr val="ffffff"/>
                </a:solidFill>
                <a:latin typeface="Montserrat"/>
              </a:rPr>
              <a:t>Academic Libraries: Helps in organizing and classifying extensive collections of research papers, making it easier for users to access relevant materials. </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Reviewing Literature: Facilitates the literature review process by quickly identifying and categorizing papers relevant to a specific research topic or question.</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Research Databases: Enhances the structure of databases, enabling users to efficiently search and retrieve papers based on specific categories or themes.</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Text Summarization: various texts classified and can be summarized by using this model </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Personalized Recommendations: Machine learning algorithms can analyze a researcher’s interests based on their past work or reading habits and enables us to provide recommendations helping them discover relevant papers</a:t>
            </a:r>
            <a:endParaRPr b="0" lang="en-IN" sz="3320" spc="-1" strike="noStrike">
              <a:solidFill>
                <a:srgbClr val="ffffff"/>
              </a:solidFill>
              <a:latin typeface="Arial"/>
            </a:endParaRPr>
          </a:p>
          <a:p>
            <a:pPr>
              <a:lnSpc>
                <a:spcPts val="4646"/>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315" name="Freeform 2"/>
          <p:cNvSpPr/>
          <p:nvPr/>
        </p:nvSpPr>
        <p:spPr>
          <a:xfrm rot="20766600">
            <a:off x="-234360" y="7510680"/>
            <a:ext cx="8732520" cy="6445800"/>
          </a:xfrm>
          <a:custGeom>
            <a:avLst/>
            <a:gdLst>
              <a:gd name="textAreaLeft" fmla="*/ 0 w 8732520"/>
              <a:gd name="textAreaRight" fmla="*/ 8732880 w 8732520"/>
              <a:gd name="textAreaTop" fmla="*/ 0 h 6445800"/>
              <a:gd name="textAreaBottom" fmla="*/ 6446160 h 6445800"/>
            </a:gdLst>
            <a:ahLst/>
            <a:rect l="textAreaLeft" t="textAreaTop" r="textAreaRight" b="textAreaBottom"/>
            <a:pathLst>
              <a:path w="8732717" h="6446333">
                <a:moveTo>
                  <a:pt x="0" y="0"/>
                </a:moveTo>
                <a:lnTo>
                  <a:pt x="8732717" y="0"/>
                </a:lnTo>
                <a:lnTo>
                  <a:pt x="8732717" y="6446332"/>
                </a:lnTo>
                <a:lnTo>
                  <a:pt x="0" y="6446332"/>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16" name="Freeform 3"/>
          <p:cNvSpPr/>
          <p:nvPr/>
        </p:nvSpPr>
        <p:spPr>
          <a:xfrm>
            <a:off x="-2685960" y="-3553560"/>
            <a:ext cx="7966440" cy="7966440"/>
          </a:xfrm>
          <a:custGeom>
            <a:avLst/>
            <a:gdLst>
              <a:gd name="textAreaLeft" fmla="*/ 0 w 7966440"/>
              <a:gd name="textAreaRight" fmla="*/ 7966800 w 7966440"/>
              <a:gd name="textAreaTop" fmla="*/ 0 h 7966440"/>
              <a:gd name="textAreaBottom" fmla="*/ 7966800 h 7966440"/>
            </a:gdLst>
            <a:ahLst/>
            <a:rect l="textAreaLeft" t="textAreaTop" r="textAreaRight" b="textAreaBottom"/>
            <a:pathLst>
              <a:path w="7966832" h="7966832">
                <a:moveTo>
                  <a:pt x="0" y="0"/>
                </a:moveTo>
                <a:lnTo>
                  <a:pt x="7966832" y="0"/>
                </a:lnTo>
                <a:lnTo>
                  <a:pt x="7966832" y="7966832"/>
                </a:lnTo>
                <a:lnTo>
                  <a:pt x="0" y="7966832"/>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17" name="Freeform 4"/>
          <p:cNvSpPr/>
          <p:nvPr/>
        </p:nvSpPr>
        <p:spPr>
          <a:xfrm>
            <a:off x="13500360" y="-175320"/>
            <a:ext cx="7517160" cy="10636920"/>
          </a:xfrm>
          <a:custGeom>
            <a:avLst/>
            <a:gdLst>
              <a:gd name="textAreaLeft" fmla="*/ 0 w 7517160"/>
              <a:gd name="textAreaRight" fmla="*/ 7517520 w 7517160"/>
              <a:gd name="textAreaTop" fmla="*/ 0 h 10636920"/>
              <a:gd name="textAreaBottom" fmla="*/ 10637280 h 10636920"/>
            </a:gdLst>
            <a:ahLst/>
            <a:rect l="textAreaLeft" t="textAreaTop" r="textAreaRight" b="textAreaBottom"/>
            <a:pathLst>
              <a:path w="7517602" h="10637319">
                <a:moveTo>
                  <a:pt x="0" y="0"/>
                </a:moveTo>
                <a:lnTo>
                  <a:pt x="7517602" y="0"/>
                </a:lnTo>
                <a:lnTo>
                  <a:pt x="7517602" y="10637318"/>
                </a:lnTo>
                <a:lnTo>
                  <a:pt x="0" y="10637318"/>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18" name="Freeform 5"/>
          <p:cNvSpPr/>
          <p:nvPr/>
        </p:nvSpPr>
        <p:spPr>
          <a:xfrm>
            <a:off x="12802680" y="429840"/>
            <a:ext cx="3873960" cy="2861640"/>
          </a:xfrm>
          <a:custGeom>
            <a:avLst/>
            <a:gdLst>
              <a:gd name="textAreaLeft" fmla="*/ 0 w 3873960"/>
              <a:gd name="textAreaRight" fmla="*/ 3874320 w 3873960"/>
              <a:gd name="textAreaTop" fmla="*/ 0 h 2861640"/>
              <a:gd name="textAreaBottom" fmla="*/ 2862000 h 2861640"/>
            </a:gdLst>
            <a:ahLst/>
            <a:rect l="textAreaLeft" t="textAreaTop" r="textAreaRight" b="textAreaBottom"/>
            <a:pathLst>
              <a:path w="3874294" h="2862135">
                <a:moveTo>
                  <a:pt x="0" y="0"/>
                </a:moveTo>
                <a:lnTo>
                  <a:pt x="3874295" y="0"/>
                </a:lnTo>
                <a:lnTo>
                  <a:pt x="3874295" y="2862135"/>
                </a:lnTo>
                <a:lnTo>
                  <a:pt x="0" y="286213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19" name="Freeform 6"/>
          <p:cNvSpPr/>
          <p:nvPr/>
        </p:nvSpPr>
        <p:spPr>
          <a:xfrm>
            <a:off x="-2925720" y="7046640"/>
            <a:ext cx="8958600" cy="6831000"/>
          </a:xfrm>
          <a:custGeom>
            <a:avLst/>
            <a:gdLst>
              <a:gd name="textAreaLeft" fmla="*/ 0 w 8958600"/>
              <a:gd name="textAreaRight" fmla="*/ 8958960 w 8958600"/>
              <a:gd name="textAreaTop" fmla="*/ 0 h 6831000"/>
              <a:gd name="textAreaBottom" fmla="*/ 6831360 h 6831000"/>
            </a:gdLst>
            <a:ahLst/>
            <a:rect l="textAreaLeft" t="textAreaTop" r="textAreaRight" b="textAreaBottom"/>
            <a:pathLst>
              <a:path w="8959061" h="6831284">
                <a:moveTo>
                  <a:pt x="0" y="0"/>
                </a:moveTo>
                <a:lnTo>
                  <a:pt x="8959061" y="0"/>
                </a:lnTo>
                <a:lnTo>
                  <a:pt x="8959061" y="6831283"/>
                </a:lnTo>
                <a:lnTo>
                  <a:pt x="0" y="6831283"/>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20" name="Freeform 7"/>
          <p:cNvSpPr/>
          <p:nvPr/>
        </p:nvSpPr>
        <p:spPr>
          <a:xfrm>
            <a:off x="233280" y="358560"/>
            <a:ext cx="12966840" cy="9569520"/>
          </a:xfrm>
          <a:custGeom>
            <a:avLst/>
            <a:gdLst>
              <a:gd name="textAreaLeft" fmla="*/ 0 w 12966840"/>
              <a:gd name="textAreaRight" fmla="*/ 12967200 w 12966840"/>
              <a:gd name="textAreaTop" fmla="*/ 0 h 9569520"/>
              <a:gd name="textAreaBottom" fmla="*/ 9569880 h 9569520"/>
            </a:gdLst>
            <a:ahLst/>
            <a:rect l="textAreaLeft" t="textAreaTop" r="textAreaRight" b="textAreaBottom"/>
            <a:pathLst>
              <a:path w="12967133" h="9569744">
                <a:moveTo>
                  <a:pt x="0" y="0"/>
                </a:moveTo>
                <a:lnTo>
                  <a:pt x="12967133" y="0"/>
                </a:lnTo>
                <a:lnTo>
                  <a:pt x="12967133" y="9569744"/>
                </a:lnTo>
                <a:lnTo>
                  <a:pt x="0" y="9569744"/>
                </a:lnTo>
                <a:lnTo>
                  <a:pt x="0"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321"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22"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23"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24"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25"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326" name="TextBox 7"/>
          <p:cNvSpPr/>
          <p:nvPr/>
        </p:nvSpPr>
        <p:spPr>
          <a:xfrm>
            <a:off x="1028880" y="344520"/>
            <a:ext cx="1112976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Conclusion</a:t>
            </a:r>
            <a:endParaRPr b="0" lang="en-IN" sz="6769" spc="-1" strike="noStrike">
              <a:solidFill>
                <a:srgbClr val="ffffff"/>
              </a:solidFill>
              <a:latin typeface="Arial"/>
            </a:endParaRPr>
          </a:p>
        </p:txBody>
      </p:sp>
      <p:sp>
        <p:nvSpPr>
          <p:cNvPr id="327" name="TextBox 8"/>
          <p:cNvSpPr/>
          <p:nvPr/>
        </p:nvSpPr>
        <p:spPr>
          <a:xfrm>
            <a:off x="1168920" y="1590480"/>
            <a:ext cx="16090200" cy="9066240"/>
          </a:xfrm>
          <a:prstGeom prst="rect">
            <a:avLst/>
          </a:prstGeom>
          <a:noFill/>
          <a:ln w="0">
            <a:noFill/>
          </a:ln>
        </p:spPr>
        <p:style>
          <a:lnRef idx="0"/>
          <a:fillRef idx="0"/>
          <a:effectRef idx="0"/>
          <a:fontRef idx="minor"/>
        </p:style>
        <p:txBody>
          <a:bodyPr lIns="0" rIns="0" tIns="0" bIns="0" anchor="t">
            <a:spAutoFit/>
          </a:bodyPr>
          <a:p>
            <a:pPr>
              <a:lnSpc>
                <a:spcPts val="4759"/>
              </a:lnSpc>
            </a:pPr>
            <a:r>
              <a:rPr b="0" lang="en-US" sz="3400" spc="-1" strike="noStrike">
                <a:solidFill>
                  <a:srgbClr val="ffffff"/>
                </a:solidFill>
                <a:latin typeface="Canva Sans"/>
              </a:rPr>
              <a:t>In conclusion, the journey through automated research paper categorization using machine learning has illuminated a transformative path for the scholarly community. By harnessing the capabilities of machine learning, we are paving the way for a more efficient and streamlined approach to handling the ever-expanding volume of research literature.</a:t>
            </a:r>
            <a:endParaRPr b="0" lang="en-IN" sz="3400" spc="-1" strike="noStrike">
              <a:solidFill>
                <a:srgbClr val="ffffff"/>
              </a:solidFill>
              <a:latin typeface="Arial"/>
            </a:endParaRPr>
          </a:p>
          <a:p>
            <a:pPr>
              <a:lnSpc>
                <a:spcPts val="4759"/>
              </a:lnSpc>
            </a:pPr>
            <a:endParaRPr b="0" lang="en-IN" sz="1800" spc="-1" strike="noStrike">
              <a:solidFill>
                <a:srgbClr val="ffffff"/>
              </a:solidFill>
              <a:latin typeface="Arial"/>
            </a:endParaRPr>
          </a:p>
          <a:p>
            <a:pPr>
              <a:lnSpc>
                <a:spcPts val="4759"/>
              </a:lnSpc>
            </a:pPr>
            <a:r>
              <a:rPr b="0" lang="en-US" sz="3400" spc="-1" strike="noStrike">
                <a:solidFill>
                  <a:srgbClr val="ffffff"/>
                </a:solidFill>
                <a:latin typeface="Canva Sans"/>
              </a:rPr>
              <a:t>Our exploration has underscored the potential of machine learning models to decipher the complexities of research papers, offering a novel solution to the challenges posed by information overload. The ability to automatically categorize papers into specific topics or domains not only saves valuable time for researchers but also facilitates more targeted and insightful literature reviews. Looking ahead, the continuous evolution of machine learning techniques presents an exciting landscape for refinement and improvement.</a:t>
            </a:r>
            <a:endParaRPr b="0" lang="en-IN" sz="3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69"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70"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71"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72"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73"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74"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75" name="TextBox 8"/>
          <p:cNvSpPr/>
          <p:nvPr/>
        </p:nvSpPr>
        <p:spPr>
          <a:xfrm>
            <a:off x="1028880" y="885960"/>
            <a:ext cx="1112976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Present Date Research </a:t>
            </a:r>
            <a:endParaRPr b="0" lang="en-IN" sz="6769" spc="-1" strike="noStrike">
              <a:solidFill>
                <a:srgbClr val="ffffff"/>
              </a:solidFill>
              <a:latin typeface="Arial"/>
            </a:endParaRPr>
          </a:p>
        </p:txBody>
      </p:sp>
      <p:sp>
        <p:nvSpPr>
          <p:cNvPr id="76" name="TextBox 9"/>
          <p:cNvSpPr/>
          <p:nvPr/>
        </p:nvSpPr>
        <p:spPr>
          <a:xfrm>
            <a:off x="1028880" y="2211120"/>
            <a:ext cx="17259120" cy="8069760"/>
          </a:xfrm>
          <a:prstGeom prst="rect">
            <a:avLst/>
          </a:prstGeom>
          <a:noFill/>
          <a:ln w="0">
            <a:noFill/>
          </a:ln>
        </p:spPr>
        <p:style>
          <a:lnRef idx="0"/>
          <a:fillRef idx="0"/>
          <a:effectRef idx="0"/>
          <a:fontRef idx="minor"/>
        </p:style>
        <p:txBody>
          <a:bodyPr lIns="0" rIns="0" tIns="0" bIns="0" anchor="t">
            <a:spAutoFit/>
          </a:bodyPr>
          <a:p>
            <a:pPr>
              <a:lnSpc>
                <a:spcPts val="4759"/>
              </a:lnSpc>
            </a:pPr>
            <a:r>
              <a:rPr b="0" lang="en-US" sz="3400" spc="-1" strike="noStrike">
                <a:solidFill>
                  <a:srgbClr val="ffffff"/>
                </a:solidFill>
                <a:latin typeface="Canva Sans"/>
              </a:rPr>
              <a:t>As the field is dynamic ,many new advancements have been done to categorize text using machine learning. Some of them are</a:t>
            </a:r>
            <a:endParaRPr b="0" lang="en-IN" sz="3400" spc="-1" strike="noStrike">
              <a:solidFill>
                <a:srgbClr val="ffffff"/>
              </a:solidFill>
              <a:latin typeface="Arial"/>
            </a:endParaRPr>
          </a:p>
          <a:p>
            <a:pPr lvl="1" marL="690840" indent="-345600">
              <a:lnSpc>
                <a:spcPts val="4479"/>
              </a:lnSpc>
              <a:buClr>
                <a:srgbClr val="ffffff"/>
              </a:buClr>
              <a:buFont typeface="Arial"/>
              <a:buChar char="•"/>
            </a:pPr>
            <a:r>
              <a:rPr b="0" lang="en-US" sz="3200" spc="-1" strike="noStrike">
                <a:solidFill>
                  <a:srgbClr val="ffffff"/>
                </a:solidFill>
                <a:latin typeface="Canva Sans"/>
              </a:rPr>
              <a:t> </a:t>
            </a:r>
            <a:r>
              <a:rPr b="0" lang="en-US" sz="3200" spc="-1" strike="noStrike">
                <a:solidFill>
                  <a:srgbClr val="ffffff"/>
                </a:solidFill>
                <a:latin typeface="Canva Sans"/>
              </a:rPr>
              <a:t>Word Embeddings: Techniques like Word2Vec, GloVe, and FastText are utilized to represent words in vector space, capturing semantic relationships and improving the performance of document classification models.</a:t>
            </a:r>
            <a:endParaRPr b="0" lang="en-IN" sz="3200" spc="-1" strike="noStrike">
              <a:solidFill>
                <a:srgbClr val="ffffff"/>
              </a:solidFill>
              <a:latin typeface="Arial"/>
            </a:endParaRPr>
          </a:p>
          <a:p>
            <a:pPr lvl="1" marL="690840" indent="-345600">
              <a:lnSpc>
                <a:spcPts val="4479"/>
              </a:lnSpc>
              <a:buClr>
                <a:srgbClr val="ffffff"/>
              </a:buClr>
              <a:buFont typeface="Arial"/>
              <a:buChar char="•"/>
            </a:pPr>
            <a:r>
              <a:rPr b="0" lang="en-US" sz="3200" spc="-1" strike="noStrike">
                <a:solidFill>
                  <a:srgbClr val="ffffff"/>
                </a:solidFill>
                <a:latin typeface="Canva Sans Semi-Bold"/>
              </a:rPr>
              <a:t>Topic Modeling:</a:t>
            </a:r>
            <a:r>
              <a:rPr b="0" lang="en-US" sz="3200" spc="-1" strike="noStrike">
                <a:solidFill>
                  <a:srgbClr val="ffffff"/>
                </a:solidFill>
                <a:latin typeface="Canva Sans"/>
              </a:rPr>
              <a:t> Algorithms such as Latent Dirichlet Allocation (LDA) help identify the underlying topics in a collection of research papers, aiding in their categorization.</a:t>
            </a:r>
            <a:endParaRPr b="0" lang="en-IN" sz="3200" spc="-1" strike="noStrike">
              <a:solidFill>
                <a:srgbClr val="ffffff"/>
              </a:solidFill>
              <a:latin typeface="Arial"/>
            </a:endParaRPr>
          </a:p>
          <a:p>
            <a:pPr lvl="1" marL="690840" indent="-345600">
              <a:lnSpc>
                <a:spcPts val="4479"/>
              </a:lnSpc>
              <a:buClr>
                <a:srgbClr val="ffffff"/>
              </a:buClr>
              <a:buFont typeface="Arial"/>
              <a:buChar char="•"/>
            </a:pPr>
            <a:r>
              <a:rPr b="0" lang="en-US" sz="3200" spc="-1" strike="noStrike">
                <a:solidFill>
                  <a:srgbClr val="ffffff"/>
                </a:solidFill>
                <a:latin typeface="Canva Sans"/>
              </a:rPr>
              <a:t>Combining predictions from multiple models using ensemble methods like bagging or boosting has been shown to enhance the overall performance of automated categorization systems.</a:t>
            </a:r>
            <a:endParaRPr b="0" lang="en-IN" sz="3200" spc="-1" strike="noStrike">
              <a:solidFill>
                <a:srgbClr val="ffffff"/>
              </a:solidFill>
              <a:latin typeface="Arial"/>
            </a:endParaRPr>
          </a:p>
          <a:p>
            <a:pPr lvl="1" marL="690840" indent="-345600">
              <a:lnSpc>
                <a:spcPts val="4479"/>
              </a:lnSpc>
              <a:buClr>
                <a:srgbClr val="ffffff"/>
              </a:buClr>
              <a:buFont typeface="Arial"/>
              <a:buChar char="•"/>
            </a:pPr>
            <a:r>
              <a:rPr b="0" lang="en-US" sz="3200" spc="-1" strike="noStrike">
                <a:solidFill>
                  <a:srgbClr val="ffffff"/>
                </a:solidFill>
                <a:latin typeface="Canva Sans"/>
              </a:rPr>
              <a:t>Transfer learning, where models pretrained on a large corpus are fine-tuned for specific tasks, is gaining popularity for research paper categorization.</a:t>
            </a:r>
            <a:endParaRPr b="0" lang="en-IN" sz="3200" spc="-1" strike="noStrike">
              <a:solidFill>
                <a:srgbClr val="ffffff"/>
              </a:solidFill>
              <a:latin typeface="Arial"/>
            </a:endParaRPr>
          </a:p>
          <a:p>
            <a:pPr>
              <a:lnSpc>
                <a:spcPts val="4759"/>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77" name="Freeform 2"/>
          <p:cNvSpPr/>
          <p:nvPr/>
        </p:nvSpPr>
        <p:spPr>
          <a:xfrm>
            <a:off x="-6724080" y="-3249000"/>
            <a:ext cx="11805120" cy="11805120"/>
          </a:xfrm>
          <a:custGeom>
            <a:avLst/>
            <a:gdLst>
              <a:gd name="textAreaLeft" fmla="*/ 0 w 11805120"/>
              <a:gd name="textAreaRight" fmla="*/ 11805480 w 11805120"/>
              <a:gd name="textAreaTop" fmla="*/ 0 h 11805120"/>
              <a:gd name="textAreaBottom" fmla="*/ 11805480 h 11805120"/>
            </a:gdLst>
            <a:ahLst/>
            <a:rect l="textAreaLeft" t="textAreaTop" r="textAreaRight" b="textAreaBottom"/>
            <a:pathLst>
              <a:path w="11805542" h="11805542">
                <a:moveTo>
                  <a:pt x="0" y="0"/>
                </a:moveTo>
                <a:lnTo>
                  <a:pt x="11805542" y="0"/>
                </a:lnTo>
                <a:lnTo>
                  <a:pt x="11805542" y="11805541"/>
                </a:lnTo>
                <a:lnTo>
                  <a:pt x="0" y="11805541"/>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78" name="Freeform 3"/>
          <p:cNvSpPr/>
          <p:nvPr/>
        </p:nvSpPr>
        <p:spPr>
          <a:xfrm>
            <a:off x="11203560" y="1177560"/>
            <a:ext cx="11805120" cy="11805120"/>
          </a:xfrm>
          <a:custGeom>
            <a:avLst/>
            <a:gdLst>
              <a:gd name="textAreaLeft" fmla="*/ 0 w 11805120"/>
              <a:gd name="textAreaRight" fmla="*/ 11805480 w 11805120"/>
              <a:gd name="textAreaTop" fmla="*/ 0 h 11805120"/>
              <a:gd name="textAreaBottom" fmla="*/ 11805480 h 11805120"/>
            </a:gdLst>
            <a:ahLst/>
            <a:rect l="textAreaLeft" t="textAreaTop" r="textAreaRight" b="textAreaBottom"/>
            <a:pathLst>
              <a:path w="11805542" h="11805542">
                <a:moveTo>
                  <a:pt x="0" y="0"/>
                </a:moveTo>
                <a:lnTo>
                  <a:pt x="11805542" y="0"/>
                </a:lnTo>
                <a:lnTo>
                  <a:pt x="11805542" y="11805542"/>
                </a:lnTo>
                <a:lnTo>
                  <a:pt x="0" y="11805542"/>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79" name="Freeform 4"/>
          <p:cNvSpPr/>
          <p:nvPr/>
        </p:nvSpPr>
        <p:spPr>
          <a:xfrm>
            <a:off x="13205160" y="4667760"/>
            <a:ext cx="8892720" cy="8314920"/>
          </a:xfrm>
          <a:custGeom>
            <a:avLst/>
            <a:gdLst>
              <a:gd name="textAreaLeft" fmla="*/ 0 w 8892720"/>
              <a:gd name="textAreaRight" fmla="*/ 8893080 w 8892720"/>
              <a:gd name="textAreaTop" fmla="*/ 0 h 8314920"/>
              <a:gd name="textAreaBottom" fmla="*/ 8315280 h 8314920"/>
            </a:gdLst>
            <a:ahLst/>
            <a:rect l="textAreaLeft" t="textAreaTop" r="textAreaRight" b="textAreaBottom"/>
            <a:pathLst>
              <a:path w="8893252" h="8315191">
                <a:moveTo>
                  <a:pt x="0" y="0"/>
                </a:moveTo>
                <a:lnTo>
                  <a:pt x="8893252" y="0"/>
                </a:lnTo>
                <a:lnTo>
                  <a:pt x="8893252" y="8315190"/>
                </a:lnTo>
                <a:lnTo>
                  <a:pt x="0" y="8315190"/>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80" name="TextBox 5"/>
          <p:cNvSpPr/>
          <p:nvPr/>
        </p:nvSpPr>
        <p:spPr>
          <a:xfrm>
            <a:off x="-174600" y="308520"/>
            <a:ext cx="18462240" cy="1635480"/>
          </a:xfrm>
          <a:prstGeom prst="rect">
            <a:avLst/>
          </a:prstGeom>
          <a:noFill/>
          <a:ln w="0">
            <a:noFill/>
          </a:ln>
        </p:spPr>
        <p:style>
          <a:lnRef idx="0"/>
          <a:fillRef idx="0"/>
          <a:effectRef idx="0"/>
          <a:fontRef idx="minor"/>
        </p:style>
        <p:txBody>
          <a:bodyPr lIns="0" rIns="0" tIns="0" bIns="0" anchor="t">
            <a:spAutoFit/>
          </a:bodyPr>
          <a:p>
            <a:pPr algn="ctr">
              <a:lnSpc>
                <a:spcPts val="12881"/>
              </a:lnSpc>
            </a:pPr>
            <a:r>
              <a:rPr b="0" lang="en-US" sz="9200" spc="-1" strike="noStrike">
                <a:solidFill>
                  <a:srgbClr val="ffffff"/>
                </a:solidFill>
                <a:latin typeface="Canva Sans Bold"/>
              </a:rPr>
              <a:t>Natural Language Processing </a:t>
            </a:r>
            <a:endParaRPr b="0" lang="en-IN" sz="9200" spc="-1" strike="noStrike">
              <a:solidFill>
                <a:srgbClr val="ffffff"/>
              </a:solidFill>
              <a:latin typeface="Arial"/>
            </a:endParaRPr>
          </a:p>
        </p:txBody>
      </p:sp>
      <p:sp>
        <p:nvSpPr>
          <p:cNvPr id="81" name="TextBox 6"/>
          <p:cNvSpPr/>
          <p:nvPr/>
        </p:nvSpPr>
        <p:spPr>
          <a:xfrm>
            <a:off x="654120" y="2596680"/>
            <a:ext cx="16805160" cy="6822720"/>
          </a:xfrm>
          <a:prstGeom prst="rect">
            <a:avLst/>
          </a:prstGeom>
          <a:noFill/>
          <a:ln w="0">
            <a:noFill/>
          </a:ln>
        </p:spPr>
        <p:style>
          <a:lnRef idx="0"/>
          <a:fillRef idx="0"/>
          <a:effectRef idx="0"/>
          <a:fontRef idx="minor"/>
        </p:style>
        <p:txBody>
          <a:bodyPr lIns="0" rIns="0" tIns="0" bIns="0" anchor="t">
            <a:spAutoFit/>
          </a:bodyPr>
          <a:p>
            <a:pPr lvl="1" marL="753120" indent="-376560">
              <a:lnSpc>
                <a:spcPts val="4884"/>
              </a:lnSpc>
              <a:buClr>
                <a:srgbClr val="ffffff"/>
              </a:buClr>
              <a:buFont typeface="Arial"/>
              <a:buChar char="•"/>
            </a:pPr>
            <a:r>
              <a:rPr b="0" lang="en-US" sz="3490" spc="-1" strike="noStrike">
                <a:solidFill>
                  <a:srgbClr val="ffffff"/>
                </a:solidFill>
                <a:latin typeface="Canva Sans"/>
              </a:rPr>
              <a:t>Natural language processing (NLP) refers to the branch of computer science and more specifically, the branch of artificial intelligence concerned with giving computers the ability to understand text and spoken words in much the same way human beings can</a:t>
            </a:r>
            <a:endParaRPr b="0" lang="en-IN" sz="3490" spc="-1" strike="noStrike">
              <a:solidFill>
                <a:srgbClr val="ffffff"/>
              </a:solidFill>
              <a:latin typeface="Arial"/>
            </a:endParaRPr>
          </a:p>
          <a:p>
            <a:pPr lvl="1" marL="753120" indent="-376560">
              <a:lnSpc>
                <a:spcPts val="4884"/>
              </a:lnSpc>
              <a:buClr>
                <a:srgbClr val="ffffff"/>
              </a:buClr>
              <a:buFont typeface="Arial"/>
              <a:buChar char="•"/>
            </a:pPr>
            <a:r>
              <a:rPr b="0" lang="en-US" sz="3490" spc="-1" strike="noStrike">
                <a:solidFill>
                  <a:srgbClr val="ffffff"/>
                </a:solidFill>
                <a:latin typeface="Canva Sans"/>
              </a:rPr>
              <a:t> </a:t>
            </a:r>
            <a:r>
              <a:rPr b="0" lang="en-US" sz="3490" spc="-1" strike="noStrike">
                <a:solidFill>
                  <a:srgbClr val="ffffff"/>
                </a:solidFill>
                <a:latin typeface="Canva Sans"/>
              </a:rPr>
              <a:t>NLP combines computational linguistics—rule-based modeling of human language—with statistical, machine learning, and deep learning models. Together, these technologies enable computers to process human language in the form of text or voice data and to ‘understand’ its full meaning, complete with the speaker or writer’s intent and sentiment.</a:t>
            </a:r>
            <a:endParaRPr b="0" lang="en-IN" sz="3490" spc="-1" strike="noStrike">
              <a:solidFill>
                <a:srgbClr val="ffffff"/>
              </a:solidFill>
              <a:latin typeface="Arial"/>
            </a:endParaRPr>
          </a:p>
          <a:p>
            <a:pPr algn="ctr">
              <a:lnSpc>
                <a:spcPts val="4884"/>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82"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83"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84"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85"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86"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87"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88" name="TextBox 8"/>
          <p:cNvSpPr/>
          <p:nvPr/>
        </p:nvSpPr>
        <p:spPr>
          <a:xfrm>
            <a:off x="1028880" y="2044080"/>
            <a:ext cx="16086240" cy="6523560"/>
          </a:xfrm>
          <a:prstGeom prst="rect">
            <a:avLst/>
          </a:prstGeom>
          <a:noFill/>
          <a:ln w="0">
            <a:noFill/>
          </a:ln>
        </p:spPr>
        <p:style>
          <a:lnRef idx="0"/>
          <a:fillRef idx="0"/>
          <a:effectRef idx="0"/>
          <a:fontRef idx="minor"/>
        </p:style>
        <p:txBody>
          <a:bodyPr lIns="0" rIns="0" tIns="0" bIns="0" anchor="t">
            <a:spAutoFit/>
          </a:bodyPr>
          <a:p>
            <a:pPr lvl="1" marL="798840" indent="-399240">
              <a:lnSpc>
                <a:spcPts val="5179"/>
              </a:lnSpc>
              <a:buClr>
                <a:srgbClr val="ffffff"/>
              </a:buClr>
              <a:buFont typeface="Arial"/>
              <a:buChar char="•"/>
            </a:pPr>
            <a:r>
              <a:rPr b="0" lang="en-US" sz="3700" spc="-1" strike="noStrike">
                <a:solidFill>
                  <a:srgbClr val="ffffff"/>
                </a:solidFill>
                <a:latin typeface="Canva Sans"/>
              </a:rPr>
              <a:t>Some common techniques used in NLP include Tokenization, Part of speech tagging, Sentiment analysis , Machine translation , Text classification </a:t>
            </a:r>
            <a:endParaRPr b="0" lang="en-IN" sz="3700" spc="-1" strike="noStrike">
              <a:solidFill>
                <a:srgbClr val="ffffff"/>
              </a:solidFill>
              <a:latin typeface="Arial"/>
            </a:endParaRPr>
          </a:p>
          <a:p>
            <a:pPr lvl="1" marL="798840" indent="-399240">
              <a:lnSpc>
                <a:spcPts val="5179"/>
              </a:lnSpc>
              <a:buClr>
                <a:srgbClr val="ffffff"/>
              </a:buClr>
              <a:buFont typeface="Arial"/>
              <a:buChar char="•"/>
            </a:pPr>
            <a:r>
              <a:rPr b="0" lang="en-US" sz="3700" spc="-1" strike="noStrike">
                <a:solidFill>
                  <a:srgbClr val="ffffff"/>
                </a:solidFill>
                <a:latin typeface="Canva Sans"/>
              </a:rPr>
              <a:t>Human language is filled with many ambiguities hence several NLP tasks are required to break down human text in ways that help thecomputer make sense of what it’s ingesting.</a:t>
            </a:r>
            <a:endParaRPr b="0" lang="en-IN" sz="3700" spc="-1" strike="noStrike">
              <a:solidFill>
                <a:srgbClr val="ffffff"/>
              </a:solidFill>
              <a:latin typeface="Arial"/>
            </a:endParaRPr>
          </a:p>
          <a:p>
            <a:pPr lvl="1" marL="798840" indent="-399240">
              <a:lnSpc>
                <a:spcPts val="5179"/>
              </a:lnSpc>
              <a:buClr>
                <a:srgbClr val="ffffff"/>
              </a:buClr>
              <a:buFont typeface="Arial"/>
              <a:buChar char="•"/>
            </a:pPr>
            <a:r>
              <a:rPr b="0" lang="en-US" sz="3700" spc="-1" strike="noStrike">
                <a:solidFill>
                  <a:srgbClr val="ffffff"/>
                </a:solidFill>
                <a:latin typeface="Canva Sans"/>
              </a:rPr>
              <a:t>Some of these tasks include Speech recognition, Part of speech tagging , Word sense disambiguation , Named entity recognition , Natural language generation .</a:t>
            </a:r>
            <a:endParaRPr b="0" lang="en-IN" sz="3700" spc="-1" strike="noStrike">
              <a:solidFill>
                <a:srgbClr val="ffffff"/>
              </a:solidFill>
              <a:latin typeface="Arial"/>
            </a:endParaRPr>
          </a:p>
          <a:p>
            <a:pPr algn="ctr">
              <a:lnSpc>
                <a:spcPts val="4759"/>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89"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90"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91"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92"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93"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94"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95" name="TextBox 8"/>
          <p:cNvSpPr/>
          <p:nvPr/>
        </p:nvSpPr>
        <p:spPr>
          <a:xfrm>
            <a:off x="1028880" y="885960"/>
            <a:ext cx="1327104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Overview of our research</a:t>
            </a:r>
            <a:endParaRPr b="0" lang="en-IN" sz="6769" spc="-1" strike="noStrike">
              <a:solidFill>
                <a:srgbClr val="ffffff"/>
              </a:solidFill>
              <a:latin typeface="Arial"/>
            </a:endParaRPr>
          </a:p>
        </p:txBody>
      </p:sp>
      <p:sp>
        <p:nvSpPr>
          <p:cNvPr id="96" name="TextBox 9"/>
          <p:cNvSpPr/>
          <p:nvPr/>
        </p:nvSpPr>
        <p:spPr>
          <a:xfrm>
            <a:off x="1028880" y="2439720"/>
            <a:ext cx="17259120" cy="6648480"/>
          </a:xfrm>
          <a:prstGeom prst="rect">
            <a:avLst/>
          </a:prstGeom>
          <a:noFill/>
          <a:ln w="0">
            <a:noFill/>
          </a:ln>
        </p:spPr>
        <p:style>
          <a:lnRef idx="0"/>
          <a:fillRef idx="0"/>
          <a:effectRef idx="0"/>
          <a:fontRef idx="minor"/>
        </p:style>
        <p:txBody>
          <a:bodyPr lIns="0" rIns="0" tIns="0" bIns="0" anchor="t">
            <a:spAutoFit/>
          </a:bodyPr>
          <a:p>
            <a:pPr>
              <a:lnSpc>
                <a:spcPts val="4759"/>
              </a:lnSpc>
            </a:pPr>
            <a:r>
              <a:rPr b="0" lang="en-US" sz="3400" spc="-1" strike="noStrike">
                <a:solidFill>
                  <a:srgbClr val="ffffff"/>
                </a:solidFill>
                <a:latin typeface="Canva Sans Semi-Bold"/>
              </a:rPr>
              <a:t>Multi-Label Classification Challenge:</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Semi-Bold"/>
              </a:rPr>
              <a:t>The presence of 57 classes in the dataset presents a challenge for multi-label classification. Addressing this complexity requires specialized approaches to effectively model and predict instances with multiple associated labels.</a:t>
            </a:r>
            <a:endParaRPr b="0" lang="en-IN" sz="3400" spc="-1" strike="noStrike">
              <a:solidFill>
                <a:srgbClr val="ffffff"/>
              </a:solidFill>
              <a:latin typeface="Arial"/>
            </a:endParaRPr>
          </a:p>
          <a:p>
            <a:pPr>
              <a:lnSpc>
                <a:spcPts val="4759"/>
              </a:lnSpc>
            </a:pPr>
            <a:r>
              <a:rPr b="0" lang="en-US" sz="3400" spc="-1" strike="noStrike">
                <a:solidFill>
                  <a:srgbClr val="ffffff"/>
                </a:solidFill>
                <a:latin typeface="Canva Sans Semi-Bold"/>
              </a:rPr>
              <a:t>Identification of Imbalanced Dataset:</a:t>
            </a:r>
            <a:endParaRPr b="0" lang="en-IN" sz="3400" spc="-1" strike="noStrike">
              <a:solidFill>
                <a:srgbClr val="ffffff"/>
              </a:solidFill>
              <a:latin typeface="Arial"/>
            </a:endParaRPr>
          </a:p>
          <a:p>
            <a:pPr lvl="1" marL="734040" indent="-367200">
              <a:lnSpc>
                <a:spcPts val="4759"/>
              </a:lnSpc>
              <a:buClr>
                <a:srgbClr val="ffffff"/>
              </a:buClr>
              <a:buFont typeface="Arial"/>
              <a:buChar char="•"/>
            </a:pPr>
            <a:r>
              <a:rPr b="0" lang="en-US" sz="3400" spc="-1" strike="noStrike">
                <a:solidFill>
                  <a:srgbClr val="ffffff"/>
                </a:solidFill>
                <a:latin typeface="Canva Sans"/>
              </a:rPr>
              <a:t>Through a comprehensive understanding and analysis of the given dataset, it becomes evident that the dataset exhibits a substantial imbalance among its classes.</a:t>
            </a:r>
            <a:endParaRPr b="0" lang="en-IN" sz="3400" spc="-1" strike="noStrike">
              <a:solidFill>
                <a:srgbClr val="ffffff"/>
              </a:solidFill>
              <a:latin typeface="Arial"/>
            </a:endParaRPr>
          </a:p>
          <a:p>
            <a:pPr>
              <a:lnSpc>
                <a:spcPts val="4759"/>
              </a:lnSpc>
            </a:pPr>
            <a:endParaRPr b="0" lang="en-IN" sz="1800" spc="-1" strike="noStrike">
              <a:solidFill>
                <a:srgbClr val="ffffff"/>
              </a:solidFill>
              <a:latin typeface="Arial"/>
            </a:endParaRPr>
          </a:p>
          <a:p>
            <a:pPr algn="ctr">
              <a:lnSpc>
                <a:spcPts val="4759"/>
              </a:lnSpc>
            </a:pP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1204c"/>
        </a:solidFill>
      </p:bgPr>
    </p:bg>
    <p:spTree>
      <p:nvGrpSpPr>
        <p:cNvPr id="1" name=""/>
        <p:cNvGrpSpPr/>
        <p:nvPr/>
      </p:nvGrpSpPr>
      <p:grpSpPr>
        <a:xfrm>
          <a:off x="0" y="0"/>
          <a:ext cx="0" cy="0"/>
          <a:chOff x="0" y="0"/>
          <a:chExt cx="0" cy="0"/>
        </a:xfrm>
      </p:grpSpPr>
      <p:sp>
        <p:nvSpPr>
          <p:cNvPr id="97" name="Freeform 2"/>
          <p:cNvSpPr/>
          <p:nvPr/>
        </p:nvSpPr>
        <p:spPr>
          <a:xfrm>
            <a:off x="11478240" y="-488268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6" y="0"/>
                </a:lnTo>
                <a:lnTo>
                  <a:pt x="9218676" y="9218677"/>
                </a:lnTo>
                <a:lnTo>
                  <a:pt x="0" y="921867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98" name="Freeform 3"/>
          <p:cNvSpPr/>
          <p:nvPr/>
        </p:nvSpPr>
        <p:spPr>
          <a:xfrm>
            <a:off x="15720480" y="-155124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99" name="Freeform 4"/>
          <p:cNvSpPr/>
          <p:nvPr/>
        </p:nvSpPr>
        <p:spPr>
          <a:xfrm>
            <a:off x="13247640" y="4806360"/>
            <a:ext cx="9218160" cy="9218160"/>
          </a:xfrm>
          <a:custGeom>
            <a:avLst/>
            <a:gdLst>
              <a:gd name="textAreaLeft" fmla="*/ 0 w 9218160"/>
              <a:gd name="textAreaRight" fmla="*/ 9218520 w 9218160"/>
              <a:gd name="textAreaTop" fmla="*/ 0 h 9218160"/>
              <a:gd name="textAreaBottom" fmla="*/ 9218520 h 9218160"/>
            </a:gdLst>
            <a:ahLst/>
            <a:rect l="textAreaLeft" t="textAreaTop" r="textAreaRight" b="textAreaBottom"/>
            <a:pathLst>
              <a:path w="9218676" h="9218676">
                <a:moveTo>
                  <a:pt x="0" y="0"/>
                </a:moveTo>
                <a:lnTo>
                  <a:pt x="9218677" y="0"/>
                </a:lnTo>
                <a:lnTo>
                  <a:pt x="9218677" y="9218676"/>
                </a:lnTo>
                <a:lnTo>
                  <a:pt x="0" y="9218676"/>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00" name="Freeform 5"/>
          <p:cNvSpPr/>
          <p:nvPr/>
        </p:nvSpPr>
        <p:spPr>
          <a:xfrm>
            <a:off x="10899360" y="7473960"/>
            <a:ext cx="8685000" cy="8685000"/>
          </a:xfrm>
          <a:custGeom>
            <a:avLst/>
            <a:gdLst>
              <a:gd name="textAreaLeft" fmla="*/ 0 w 8685000"/>
              <a:gd name="textAreaRight" fmla="*/ 8685360 w 8685000"/>
              <a:gd name="textAreaTop" fmla="*/ 0 h 8685000"/>
              <a:gd name="textAreaBottom" fmla="*/ 8685360 h 8685000"/>
            </a:gdLst>
            <a:ahLst/>
            <a:rect l="textAreaLeft" t="textAreaTop" r="textAreaRight" b="textAreaBottom"/>
            <a:pathLst>
              <a:path w="8685325" h="8685325">
                <a:moveTo>
                  <a:pt x="0" y="0"/>
                </a:moveTo>
                <a:lnTo>
                  <a:pt x="8685326" y="0"/>
                </a:lnTo>
                <a:lnTo>
                  <a:pt x="8685326" y="8685325"/>
                </a:lnTo>
                <a:lnTo>
                  <a:pt x="0" y="8685325"/>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01" name="Freeform 6"/>
          <p:cNvSpPr/>
          <p:nvPr/>
        </p:nvSpPr>
        <p:spPr>
          <a:xfrm>
            <a:off x="15869880" y="8535600"/>
            <a:ext cx="2778120" cy="2284920"/>
          </a:xfrm>
          <a:custGeom>
            <a:avLst/>
            <a:gdLst>
              <a:gd name="textAreaLeft" fmla="*/ 0 w 2778120"/>
              <a:gd name="textAreaRight" fmla="*/ 2778480 w 2778120"/>
              <a:gd name="textAreaTop" fmla="*/ 0 h 2284920"/>
              <a:gd name="textAreaBottom" fmla="*/ 2285280 h 2284920"/>
            </a:gdLst>
            <a:ahLst/>
            <a:rect l="textAreaLeft" t="textAreaTop" r="textAreaRight" b="textAreaBottom"/>
            <a:pathLst>
              <a:path w="2778658" h="2285446">
                <a:moveTo>
                  <a:pt x="0" y="0"/>
                </a:moveTo>
                <a:lnTo>
                  <a:pt x="2778658" y="0"/>
                </a:lnTo>
                <a:lnTo>
                  <a:pt x="2778658" y="2285447"/>
                </a:lnTo>
                <a:lnTo>
                  <a:pt x="0" y="2285447"/>
                </a:lnTo>
                <a:lnTo>
                  <a:pt x="0" y="0"/>
                </a:lnTo>
                <a:close/>
              </a:path>
            </a:pathLst>
          </a:custGeom>
          <a:blipFill rotWithShape="0">
            <a:blip r:embed="rId5"/>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02" name="Freeform 7"/>
          <p:cNvSpPr/>
          <p:nvPr/>
        </p:nvSpPr>
        <p:spPr>
          <a:xfrm flipH="1">
            <a:off x="14019480" y="-2331000"/>
            <a:ext cx="4903560" cy="5636160"/>
          </a:xfrm>
          <a:custGeom>
            <a:avLst/>
            <a:gdLst>
              <a:gd name="textAreaLeft" fmla="*/ -360 w 4903560"/>
              <a:gd name="textAreaRight" fmla="*/ 4903560 w 4903560"/>
              <a:gd name="textAreaTop" fmla="*/ 0 h 5636160"/>
              <a:gd name="textAreaBottom" fmla="*/ 5636520 h 5636160"/>
            </a:gdLst>
            <a:ahLst/>
            <a:rect l="textAreaLeft" t="textAreaTop" r="textAreaRight" b="textAreaBottom"/>
            <a:pathLst>
              <a:path w="4903845" h="5636604">
                <a:moveTo>
                  <a:pt x="4903845" y="0"/>
                </a:moveTo>
                <a:lnTo>
                  <a:pt x="0" y="0"/>
                </a:lnTo>
                <a:lnTo>
                  <a:pt x="0" y="5636604"/>
                </a:lnTo>
                <a:lnTo>
                  <a:pt x="4903845" y="5636604"/>
                </a:lnTo>
                <a:lnTo>
                  <a:pt x="4903845" y="0"/>
                </a:lnTo>
                <a:close/>
              </a:path>
            </a:pathLst>
          </a:custGeom>
          <a:blipFill rotWithShape="0">
            <a:blip r:embed="rId6"/>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sp>
        <p:nvSpPr>
          <p:cNvPr id="103" name="TextBox 8"/>
          <p:cNvSpPr/>
          <p:nvPr/>
        </p:nvSpPr>
        <p:spPr>
          <a:xfrm>
            <a:off x="1978920" y="1393920"/>
            <a:ext cx="13502880" cy="1202040"/>
          </a:xfrm>
          <a:prstGeom prst="rect">
            <a:avLst/>
          </a:prstGeom>
          <a:noFill/>
          <a:ln w="0">
            <a:noFill/>
          </a:ln>
        </p:spPr>
        <p:style>
          <a:lnRef idx="0"/>
          <a:fillRef idx="0"/>
          <a:effectRef idx="0"/>
          <a:fontRef idx="minor"/>
        </p:style>
        <p:txBody>
          <a:bodyPr lIns="0" rIns="0" tIns="0" bIns="0" anchor="t">
            <a:spAutoFit/>
          </a:bodyPr>
          <a:p>
            <a:pPr>
              <a:lnSpc>
                <a:spcPts val="9468"/>
              </a:lnSpc>
            </a:pPr>
            <a:r>
              <a:rPr b="0" lang="en-US" sz="6769" spc="-1" strike="noStrike">
                <a:solidFill>
                  <a:srgbClr val="ffffff"/>
                </a:solidFill>
                <a:latin typeface="Neue Machina Ultra-Bold"/>
              </a:rPr>
              <a:t>Exploratory Data Analysis</a:t>
            </a:r>
            <a:endParaRPr b="0" lang="en-IN" sz="6769" spc="-1" strike="noStrike">
              <a:solidFill>
                <a:srgbClr val="ffffff"/>
              </a:solidFill>
              <a:latin typeface="Arial"/>
            </a:endParaRPr>
          </a:p>
        </p:txBody>
      </p:sp>
      <p:sp>
        <p:nvSpPr>
          <p:cNvPr id="104" name="TextBox 9"/>
          <p:cNvSpPr/>
          <p:nvPr/>
        </p:nvSpPr>
        <p:spPr>
          <a:xfrm>
            <a:off x="1459080" y="2734200"/>
            <a:ext cx="15369840" cy="6490080"/>
          </a:xfrm>
          <a:prstGeom prst="rect">
            <a:avLst/>
          </a:prstGeom>
          <a:noFill/>
          <a:ln w="0">
            <a:noFill/>
          </a:ln>
        </p:spPr>
        <p:style>
          <a:lnRef idx="0"/>
          <a:fillRef idx="0"/>
          <a:effectRef idx="0"/>
          <a:fontRef idx="minor"/>
        </p:style>
        <p:txBody>
          <a:bodyPr lIns="0" rIns="0" tIns="0" bIns="0" anchor="t">
            <a:spAutoFit/>
          </a:bodyPr>
          <a:p>
            <a:pPr lvl="1" marL="716760" indent="-358560">
              <a:lnSpc>
                <a:spcPts val="4646"/>
              </a:lnSpc>
              <a:buClr>
                <a:srgbClr val="ffffff"/>
              </a:buClr>
              <a:buFont typeface="Arial"/>
              <a:buChar char="•"/>
            </a:pPr>
            <a:r>
              <a:rPr b="0" lang="en-US" sz="3320" spc="-1" strike="noStrike">
                <a:solidFill>
                  <a:srgbClr val="ffffff"/>
                </a:solidFill>
                <a:latin typeface="Montserrat"/>
              </a:rPr>
              <a:t>•</a:t>
            </a:r>
            <a:r>
              <a:rPr b="0" lang="en-US" sz="3320" spc="-1" strike="noStrike">
                <a:solidFill>
                  <a:srgbClr val="ffffff"/>
                </a:solidFill>
                <a:latin typeface="Montserrat"/>
              </a:rPr>
              <a:t>Exploratory Data Analysis (EDA) is crucial as it uncovers patterns, identifies outliers, and provides insights into data structure, guiding data cleaning and preprocessing. It helps in making informed decisions, selecting appropriate models, and forming hypotheses for further analysis.</a:t>
            </a:r>
            <a:endParaRPr b="0" lang="en-IN" sz="3320" spc="-1" strike="noStrike">
              <a:solidFill>
                <a:srgbClr val="ffffff"/>
              </a:solidFill>
              <a:latin typeface="Arial"/>
            </a:endParaRPr>
          </a:p>
          <a:p>
            <a:pPr lvl="1" marL="716760" indent="-358560">
              <a:lnSpc>
                <a:spcPts val="4646"/>
              </a:lnSpc>
              <a:buClr>
                <a:srgbClr val="ffffff"/>
              </a:buClr>
              <a:buFont typeface="Arial"/>
              <a:buChar char="•"/>
            </a:pPr>
            <a:r>
              <a:rPr b="0" lang="en-US" sz="3320" spc="-1" strike="noStrike">
                <a:solidFill>
                  <a:srgbClr val="ffffff"/>
                </a:solidFill>
                <a:latin typeface="Montserrat"/>
              </a:rPr>
              <a:t>Training Dataset: </a:t>
            </a:r>
            <a:endParaRPr b="0" lang="en-IN" sz="3320" spc="-1" strike="noStrike">
              <a:solidFill>
                <a:srgbClr val="ffffff"/>
              </a:solidFill>
              <a:latin typeface="Arial"/>
            </a:endParaRPr>
          </a:p>
          <a:p>
            <a:pPr>
              <a:lnSpc>
                <a:spcPts val="4646"/>
              </a:lnSpc>
            </a:pPr>
            <a:r>
              <a:rPr b="0" lang="en-US" sz="3320" spc="-1" strike="noStrike">
                <a:solidFill>
                  <a:srgbClr val="ffffff"/>
                </a:solidFill>
                <a:latin typeface="Montserrat"/>
              </a:rPr>
              <a:t>       </a:t>
            </a:r>
            <a:r>
              <a:rPr b="0" lang="en-US" sz="3320" spc="-1" strike="noStrike">
                <a:solidFill>
                  <a:srgbClr val="ffffff"/>
                </a:solidFill>
                <a:latin typeface="Montserrat"/>
              </a:rPr>
              <a:t>the training dataset consists of the following columns</a:t>
            </a:r>
            <a:endParaRPr b="0" lang="en-IN" sz="3320" spc="-1" strike="noStrike">
              <a:solidFill>
                <a:srgbClr val="ffffff"/>
              </a:solidFill>
              <a:latin typeface="Arial"/>
            </a:endParaRPr>
          </a:p>
          <a:p>
            <a:pPr>
              <a:lnSpc>
                <a:spcPts val="4646"/>
              </a:lnSpc>
            </a:pPr>
            <a:r>
              <a:rPr b="0" lang="en-US" sz="3320" spc="-1" strike="noStrike">
                <a:solidFill>
                  <a:srgbClr val="ffffff"/>
                </a:solidFill>
                <a:latin typeface="Montserrat"/>
              </a:rPr>
              <a:t>         </a:t>
            </a:r>
            <a:r>
              <a:rPr b="0" lang="en-US" sz="3320" spc="-1" strike="noStrike">
                <a:solidFill>
                  <a:srgbClr val="ffffff"/>
                </a:solidFill>
                <a:latin typeface="Montserrat"/>
              </a:rPr>
              <a:t>1.Id : unique identifier foreach datapoint </a:t>
            </a:r>
            <a:endParaRPr b="0" lang="en-IN" sz="3320" spc="-1" strike="noStrike">
              <a:solidFill>
                <a:srgbClr val="ffffff"/>
              </a:solidFill>
              <a:latin typeface="Arial"/>
            </a:endParaRPr>
          </a:p>
          <a:p>
            <a:pPr>
              <a:lnSpc>
                <a:spcPts val="4646"/>
              </a:lnSpc>
            </a:pPr>
            <a:r>
              <a:rPr b="0" lang="en-US" sz="3320" spc="-1" strike="noStrike">
                <a:solidFill>
                  <a:srgbClr val="ffffff"/>
                </a:solidFill>
                <a:latin typeface="Montserrat"/>
              </a:rPr>
              <a:t>         </a:t>
            </a:r>
            <a:r>
              <a:rPr b="0" lang="en-US" sz="3320" spc="-1" strike="noStrike">
                <a:solidFill>
                  <a:srgbClr val="ffffff"/>
                </a:solidFill>
                <a:latin typeface="Montserrat"/>
              </a:rPr>
              <a:t>2.Title : The title of the research paper</a:t>
            </a:r>
            <a:endParaRPr b="0" lang="en-IN" sz="3320" spc="-1" strike="noStrike">
              <a:solidFill>
                <a:srgbClr val="ffffff"/>
              </a:solidFill>
              <a:latin typeface="Arial"/>
            </a:endParaRPr>
          </a:p>
          <a:p>
            <a:pPr>
              <a:lnSpc>
                <a:spcPts val="4646"/>
              </a:lnSpc>
            </a:pPr>
            <a:r>
              <a:rPr b="0" lang="en-US" sz="3320" spc="-1" strike="noStrike">
                <a:solidFill>
                  <a:srgbClr val="ffffff"/>
                </a:solidFill>
                <a:latin typeface="Montserrat"/>
              </a:rPr>
              <a:t>         </a:t>
            </a:r>
            <a:r>
              <a:rPr b="0" lang="en-US" sz="3320" spc="-1" strike="noStrike">
                <a:solidFill>
                  <a:srgbClr val="ffffff"/>
                </a:solidFill>
                <a:latin typeface="Montserrat"/>
              </a:rPr>
              <a:t>3.Abstract : The abstract of research paper in text form </a:t>
            </a:r>
            <a:endParaRPr b="0" lang="en-IN" sz="3320" spc="-1" strike="noStrike">
              <a:solidFill>
                <a:srgbClr val="ffffff"/>
              </a:solidFill>
              <a:latin typeface="Arial"/>
            </a:endParaRPr>
          </a:p>
          <a:p>
            <a:pPr>
              <a:lnSpc>
                <a:spcPts val="4646"/>
              </a:lnSpc>
            </a:pPr>
            <a:r>
              <a:rPr b="0" lang="en-US" sz="3320" spc="-1" strike="noStrike">
                <a:solidFill>
                  <a:srgbClr val="ffffff"/>
                </a:solidFill>
                <a:latin typeface="Montserrat"/>
              </a:rPr>
              <a:t>         </a:t>
            </a:r>
            <a:r>
              <a:rPr b="0" lang="en-US" sz="3320" spc="-1" strike="noStrike">
                <a:solidFill>
                  <a:srgbClr val="ffffff"/>
                </a:solidFill>
                <a:latin typeface="Montserrat"/>
              </a:rPr>
              <a:t>4.Categories : Subject areas associated with each paper</a:t>
            </a:r>
            <a:endParaRPr b="0" lang="en-IN" sz="332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11</TotalTime>
  <Application>LibreOffice/7.5.2.2$Linux_X86_64 LibreOffice_project/50$Build-2</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
  <dc:description/>
  <dc:identifier>DAF8Sywakq0</dc:identifier>
  <dc:language>en-IN</dc:language>
  <cp:lastModifiedBy/>
  <dcterms:modified xsi:type="dcterms:W3CDTF">2024-09-20T21:16:38Z</dcterms:modified>
  <cp:revision>3</cp:revision>
  <dc:subject/>
  <dc:title>AUTOMATED RESEARCH PAPER CATEGORIZATION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On-screen Show (4:3)</vt:lpwstr>
  </property>
</Properties>
</file>